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62" r:id="rId3"/>
    <p:sldId id="257" r:id="rId4"/>
    <p:sldId id="264" r:id="rId5"/>
    <p:sldId id="258" r:id="rId6"/>
    <p:sldId id="283" r:id="rId7"/>
    <p:sldId id="260" r:id="rId8"/>
    <p:sldId id="261" r:id="rId9"/>
    <p:sldId id="348" r:id="rId10"/>
    <p:sldId id="268" r:id="rId11"/>
    <p:sldId id="269" r:id="rId12"/>
    <p:sldId id="277" r:id="rId13"/>
    <p:sldId id="349" r:id="rId14"/>
    <p:sldId id="352" r:id="rId15"/>
    <p:sldId id="276" r:id="rId16"/>
    <p:sldId id="350" r:id="rId17"/>
    <p:sldId id="351" r:id="rId18"/>
    <p:sldId id="272" r:id="rId19"/>
    <p:sldId id="353" r:id="rId20"/>
    <p:sldId id="294" r:id="rId21"/>
    <p:sldId id="279" r:id="rId22"/>
    <p:sldId id="280" r:id="rId23"/>
    <p:sldId id="281" r:id="rId24"/>
    <p:sldId id="282" r:id="rId25"/>
    <p:sldId id="284" r:id="rId26"/>
    <p:sldId id="285" r:id="rId27"/>
    <p:sldId id="289" r:id="rId28"/>
    <p:sldId id="291" r:id="rId29"/>
    <p:sldId id="287" r:id="rId30"/>
    <p:sldId id="274" r:id="rId31"/>
  </p:sldIdLst>
  <p:sldSz cx="9144000" cy="5486400"/>
  <p:notesSz cx="6858000" cy="9144000"/>
  <p:custDataLst>
    <p:tags r:id="rId3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28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04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966" y="78"/>
      </p:cViewPr>
      <p:guideLst>
        <p:guide orient="horz" pos="1728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DDD2A2-F202-44F7-A0DB-EF2133654DE2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7250" y="1143000"/>
            <a:ext cx="51435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460F60-CABC-4AC3-8D2E-7474AA0C7F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6459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3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9114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B044DAD-8381-4FBF-A274-FE7297EFF174}" type="slidenum">
              <a:rPr lang="zh-CN" altLang="en-US" sz="1200" smtClean="0"/>
              <a:pPr/>
              <a:t>9</a:t>
            </a:fld>
            <a:endParaRPr lang="zh-CN" altLang="en-US" sz="1200"/>
          </a:p>
        </p:txBody>
      </p:sp>
    </p:spTree>
    <p:extLst>
      <p:ext uri="{BB962C8B-B14F-4D97-AF65-F5344CB8AC3E}">
        <p14:creationId xmlns:p14="http://schemas.microsoft.com/office/powerpoint/2010/main" val="13138467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3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9114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B044DAD-8381-4FBF-A274-FE7297EFF174}" type="slidenum">
              <a:rPr lang="zh-CN" altLang="en-US" sz="1200" smtClean="0"/>
              <a:pPr/>
              <a:t>13</a:t>
            </a:fld>
            <a:endParaRPr lang="zh-CN" altLang="en-US" sz="1200"/>
          </a:p>
        </p:txBody>
      </p:sp>
    </p:spTree>
    <p:extLst>
      <p:ext uri="{BB962C8B-B14F-4D97-AF65-F5344CB8AC3E}">
        <p14:creationId xmlns:p14="http://schemas.microsoft.com/office/powerpoint/2010/main" val="34047959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3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9114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B044DAD-8381-4FBF-A274-FE7297EFF174}" type="slidenum">
              <a:rPr lang="zh-CN" altLang="en-US" sz="1200" smtClean="0"/>
              <a:pPr/>
              <a:t>16</a:t>
            </a:fld>
            <a:endParaRPr lang="zh-CN" altLang="en-US" sz="1200"/>
          </a:p>
        </p:txBody>
      </p:sp>
    </p:spTree>
    <p:extLst>
      <p:ext uri="{BB962C8B-B14F-4D97-AF65-F5344CB8AC3E}">
        <p14:creationId xmlns:p14="http://schemas.microsoft.com/office/powerpoint/2010/main" val="11984147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4341"/>
            <a:ext cx="7772400" cy="11760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108960"/>
            <a:ext cx="6400800" cy="14020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AFA54-ACB2-4396-B367-068D1F34BC42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0A07B-FCF1-4DF7-86E4-00BF1C3B0A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049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AFA54-ACB2-4396-B367-068D1F34BC42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0A07B-FCF1-4DF7-86E4-00BF1C3B0A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566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AFA54-ACB2-4396-B367-068D1F34BC42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0A07B-FCF1-4DF7-86E4-00BF1C3B0A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6457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18440"/>
            <a:ext cx="3008313" cy="92964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18442"/>
            <a:ext cx="5111750" cy="468249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148082"/>
            <a:ext cx="3008313" cy="37528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AFA54-ACB2-4396-B367-068D1F34BC42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0A07B-FCF1-4DF7-86E4-00BF1C3B0A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5008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840481"/>
            <a:ext cx="5486400" cy="45339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90220"/>
            <a:ext cx="5486400" cy="32918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293870"/>
            <a:ext cx="5486400" cy="64389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AFA54-ACB2-4396-B367-068D1F34BC42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0A07B-FCF1-4DF7-86E4-00BF1C3B0A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5904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AFA54-ACB2-4396-B367-068D1F34BC42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0A07B-FCF1-4DF7-86E4-00BF1C3B0A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5643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65099"/>
            <a:ext cx="2057400" cy="351028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5099"/>
            <a:ext cx="6019800" cy="351028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AFA54-ACB2-4396-B367-068D1F34BC42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0A07B-FCF1-4DF7-86E4-00BF1C3B0A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303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AFA54-ACB2-4396-B367-068D1F34BC42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0A07B-FCF1-4DF7-86E4-00BF1C3B0A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038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AFA54-ACB2-4396-B367-068D1F34BC42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0A07B-FCF1-4DF7-86E4-00BF1C3B0A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049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AFA54-ACB2-4396-B367-068D1F34BC42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0A07B-FCF1-4DF7-86E4-00BF1C3B0A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257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AFA54-ACB2-4396-B367-068D1F34BC42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0A07B-FCF1-4DF7-86E4-00BF1C3B0A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665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AFA54-ACB2-4396-B367-068D1F34BC42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0A07B-FCF1-4DF7-86E4-00BF1C3B0A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032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525521"/>
            <a:ext cx="7772400" cy="108966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325371"/>
            <a:ext cx="7772400" cy="12001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AFA54-ACB2-4396-B367-068D1F34BC42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0A07B-FCF1-4DF7-86E4-00BF1C3B0A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831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60120"/>
            <a:ext cx="4038600" cy="27152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60120"/>
            <a:ext cx="4038600" cy="27152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AFA54-ACB2-4396-B367-068D1F34BC42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0A07B-FCF1-4DF7-86E4-00BF1C3B0A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801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9711"/>
            <a:ext cx="8229600" cy="914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28091"/>
            <a:ext cx="4040188" cy="51181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39900"/>
            <a:ext cx="4040188" cy="316103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228091"/>
            <a:ext cx="4041775" cy="51181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1739900"/>
            <a:ext cx="4041775" cy="316103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AFA54-ACB2-4396-B367-068D1F34BC42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0A07B-FCF1-4DF7-86E4-00BF1C3B0A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348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19711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0161"/>
            <a:ext cx="8229600" cy="36207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085082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0AFA54-ACB2-4396-B367-068D1F34BC42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085082"/>
            <a:ext cx="2895600" cy="292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085082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E0A07B-FCF1-4DF7-86E4-00BF1C3B0A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91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3" r:id="rId3"/>
    <p:sldLayoutId id="2147483662" r:id="rId4"/>
    <p:sldLayoutId id="2147483661" r:id="rId5"/>
    <p:sldLayoutId id="2147483660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7" Type="http://schemas.openxmlformats.org/officeDocument/2006/relationships/image" Target="../media/image36.jpe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png"/><Relationship Id="rId4" Type="http://schemas.openxmlformats.org/officeDocument/2006/relationships/image" Target="../media/image38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4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7" Type="http://schemas.openxmlformats.org/officeDocument/2006/relationships/slide" Target="slide6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gif"/><Relationship Id="rId5" Type="http://schemas.openxmlformats.org/officeDocument/2006/relationships/slide" Target="slide5.xml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46126" y="1389979"/>
            <a:ext cx="5900057" cy="1407534"/>
          </a:xfrm>
          <a:prstGeom prst="rect">
            <a:avLst/>
          </a:prstGeom>
          <a:noFill/>
        </p:spPr>
        <p:txBody>
          <a:bodyPr spcFirstLastPara="1">
            <a:prstTxWarp prst="textArchUp">
              <a:avLst>
                <a:gd name="adj" fmla="val 10836965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ahoma" pitchFamily="34" charset="0"/>
                <a:cs typeface="Times New Roman" pitchFamily="18" charset="0"/>
              </a:rPr>
              <a:t>TRƯỜNG TIỂU HỌC PHÙ ĐỔNG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6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05354" y="1770182"/>
            <a:ext cx="5562600" cy="1027331"/>
          </a:xfrm>
          <a:prstGeom prst="rect">
            <a:avLst/>
          </a:prstGeom>
          <a:noFill/>
        </p:spPr>
        <p:txBody>
          <a:bodyPr>
            <a:prstTxWarp prst="textWave2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TẬP ĐỌC - LỚP 3</a:t>
            </a:r>
          </a:p>
        </p:txBody>
      </p:sp>
    </p:spTree>
    <p:extLst>
      <p:ext uri="{BB962C8B-B14F-4D97-AF65-F5344CB8AC3E}">
        <p14:creationId xmlns:p14="http://schemas.microsoft.com/office/powerpoint/2010/main" val="4160390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3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381000" y="533400"/>
            <a:ext cx="2895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Bận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1005" y="152400"/>
            <a:ext cx="14478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Tập đọc</a:t>
            </a:r>
          </a:p>
          <a:p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2819400" y="252045"/>
            <a:ext cx="2895600" cy="3477875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Trời thu bận xanh</a:t>
            </a:r>
            <a:br>
              <a:rPr lang="en-US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Sông Hồng bận chảy</a:t>
            </a:r>
            <a:br>
              <a:rPr lang="en-US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Cái xe bận chạy</a:t>
            </a:r>
            <a:br>
              <a:rPr lang="en-US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Lịch bận tính ngày</a:t>
            </a:r>
            <a:br>
              <a:rPr lang="en-US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Con chim bận bay</a:t>
            </a:r>
            <a:br>
              <a:rPr lang="en-US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Cái hoa bận đỏ</a:t>
            </a:r>
            <a:br>
              <a:rPr lang="en-US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Cờ bận vẫy gió</a:t>
            </a:r>
            <a:br>
              <a:rPr lang="en-US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Chữ bận thành thơ</a:t>
            </a:r>
            <a:br>
              <a:rPr lang="en-US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Hạt bận vào mùa</a:t>
            </a:r>
            <a:br>
              <a:rPr lang="en-US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Than bận làm lửa.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0"/>
            <a:ext cx="32004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269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3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ban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14646" y="0"/>
            <a:ext cx="3323492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538048" y="171034"/>
            <a:ext cx="3059722" cy="280076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Cô bận cấy lúa</a:t>
            </a:r>
            <a:br>
              <a:rPr lang="en-US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Chú bận đánh thù</a:t>
            </a:r>
            <a:br>
              <a:rPr lang="en-US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Mẹ bận hát ru</a:t>
            </a:r>
            <a:br>
              <a:rPr lang="en-US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 bận thổi nấu.</a:t>
            </a:r>
            <a:br>
              <a:rPr lang="en-US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Còn con bận bú</a:t>
            </a:r>
            <a:br>
              <a:rPr lang="en-US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Bận ngủ bận chơi</a:t>
            </a:r>
            <a:br>
              <a:rPr lang="en-US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Bận tập khóc cười</a:t>
            </a:r>
            <a:br>
              <a:rPr lang="en-US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Bận nhìn ánh sáng.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20460" y="3200399"/>
            <a:ext cx="3100755" cy="212365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Mọi người đều bận</a:t>
            </a:r>
            <a:br>
              <a:rPr lang="en-US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Nên đời rộn vui</a:t>
            </a:r>
          </a:p>
          <a:p>
            <a:r>
              <a:rPr lang="en-US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Con vừa ra đời</a:t>
            </a:r>
            <a:br>
              <a:rPr lang="en-US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Biết chăng điều đó</a:t>
            </a:r>
            <a:br>
              <a:rPr lang="en-US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Mà đem vui nhỏ</a:t>
            </a:r>
            <a:br>
              <a:rPr lang="en-US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Góp vào đời chung.</a:t>
            </a:r>
          </a:p>
        </p:txBody>
      </p:sp>
    </p:spTree>
    <p:extLst>
      <p:ext uri="{BB962C8B-B14F-4D97-AF65-F5344CB8AC3E}">
        <p14:creationId xmlns:p14="http://schemas.microsoft.com/office/powerpoint/2010/main" val="23271895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205032" y="819053"/>
            <a:ext cx="2933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Bận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50153" y="455636"/>
            <a:ext cx="1828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Tập đọc</a:t>
            </a:r>
          </a:p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007634" y="2349289"/>
            <a:ext cx="3757248" cy="175432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lửa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cấy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lúa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vẫy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gió,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thổi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nấu</a:t>
            </a:r>
            <a:endParaRPr lang="en-US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gray">
          <a:xfrm>
            <a:off x="5029200" y="1403828"/>
            <a:ext cx="1752600" cy="532955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/>
              </a:gs>
              <a:gs pos="50000">
                <a:srgbClr val="DDDDDD">
                  <a:gamma/>
                  <a:tint val="48627"/>
                  <a:invGamma/>
                </a:srgbClr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000099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r>
              <a:rPr lang="en-US" sz="2400" b="1" i="1" dirty="0" err="1">
                <a:latin typeface="Times New Roman" pitchFamily="18" charset="0"/>
              </a:rPr>
              <a:t>Luyện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đọc</a:t>
            </a:r>
            <a:endParaRPr lang="en-US" sz="2400" b="1" i="1" dirty="0">
              <a:latin typeface="Times New Roman" pitchFamily="18" charset="0"/>
            </a:endParaRPr>
          </a:p>
        </p:txBody>
      </p:sp>
      <p:pic>
        <p:nvPicPr>
          <p:cNvPr id="10" name="Picture 58" descr="addemoticons172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8220" y="4724400"/>
            <a:ext cx="2971800" cy="726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81301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extBox 6"/>
          <p:cNvSpPr txBox="1">
            <a:spLocks noChangeArrowheads="1"/>
          </p:cNvSpPr>
          <p:nvPr/>
        </p:nvSpPr>
        <p:spPr bwMode="auto">
          <a:xfrm>
            <a:off x="1085850" y="571500"/>
            <a:ext cx="6629400" cy="1176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5400" b="1">
                <a:solidFill>
                  <a:srgbClr val="FF0000"/>
                </a:solidFill>
                <a:latin typeface="UTM Avo"/>
              </a:rPr>
              <a:t>LUYỆN ĐỌC</a:t>
            </a:r>
          </a:p>
        </p:txBody>
      </p:sp>
      <p:pic>
        <p:nvPicPr>
          <p:cNvPr id="90115" name="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27"/>
          <a:stretch>
            <a:fillRect/>
          </a:stretch>
        </p:blipFill>
        <p:spPr bwMode="auto">
          <a:xfrm>
            <a:off x="447920" y="2162175"/>
            <a:ext cx="8248160" cy="3018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s 12"/>
          <p:cNvSpPr/>
          <p:nvPr/>
        </p:nvSpPr>
        <p:spPr>
          <a:xfrm>
            <a:off x="1714500" y="1850552"/>
            <a:ext cx="5829300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eaLnBrk="1" hangingPunct="1">
              <a:defRPr/>
            </a:pPr>
            <a:r>
              <a:rPr lang="en-US" altLang="zh-CN" sz="3600" b="1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- </a:t>
            </a:r>
            <a:r>
              <a:rPr lang="en-US" altLang="zh-CN" sz="3600" b="1" dirty="0" err="1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Đọc</a:t>
            </a:r>
            <a:r>
              <a:rPr lang="en-US" altLang="zh-CN" sz="3600" b="1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zh-CN" sz="3600" b="1" dirty="0" err="1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nối</a:t>
            </a:r>
            <a:r>
              <a:rPr lang="en-US" altLang="zh-CN" sz="3600" b="1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zh-CN" sz="3600" b="1" dirty="0" err="1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tiếp</a:t>
            </a:r>
            <a:r>
              <a:rPr lang="en-US" altLang="zh-CN" sz="3600" b="1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zh-CN" sz="3600" b="1" dirty="0" err="1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đoạn</a:t>
            </a:r>
            <a:r>
              <a:rPr lang="en-US" altLang="zh-CN" sz="3600" b="1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zh-CN" sz="3600" b="1" dirty="0" err="1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lần</a:t>
            </a:r>
            <a:r>
              <a:rPr lang="en-US" altLang="zh-CN" sz="3600" b="1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 2 </a:t>
            </a:r>
          </a:p>
        </p:txBody>
      </p:sp>
    </p:spTree>
    <p:extLst>
      <p:ext uri="{BB962C8B-B14F-4D97-AF65-F5344CB8AC3E}">
        <p14:creationId xmlns:p14="http://schemas.microsoft.com/office/powerpoint/2010/main" val="19980506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6408" y="774192"/>
            <a:ext cx="251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Bận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5048" y="350520"/>
            <a:ext cx="1524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1104BC"/>
                </a:solidFill>
                <a:latin typeface="Times New Roman" pitchFamily="18" charset="0"/>
                <a:cs typeface="Times New Roman" pitchFamily="18" charset="0"/>
              </a:rPr>
              <a:t>Tập đọc</a:t>
            </a:r>
          </a:p>
          <a:p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316522" y="1676398"/>
            <a:ext cx="26670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Trời thu bận xanh</a:t>
            </a:r>
            <a:br>
              <a:rPr lang="en-US" sz="22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Sông Hồng bận chảy</a:t>
            </a:r>
            <a:br>
              <a:rPr lang="en-US" sz="22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Cái xe bận chạy</a:t>
            </a:r>
            <a:br>
              <a:rPr lang="en-US" sz="22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Lịch bận tính ngày</a:t>
            </a:r>
            <a:br>
              <a:rPr lang="en-US" sz="22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Con chim bận bay</a:t>
            </a:r>
            <a:br>
              <a:rPr lang="en-US" sz="22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Cái hoa bận đỏ</a:t>
            </a:r>
            <a:br>
              <a:rPr lang="en-US" sz="22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Cờ bận vẫy gió</a:t>
            </a:r>
            <a:br>
              <a:rPr lang="en-US" sz="22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Chữ bận thành thơ</a:t>
            </a:r>
            <a:br>
              <a:rPr lang="en-US" sz="22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Hạt bận vào mùa</a:t>
            </a:r>
            <a:br>
              <a:rPr lang="en-US" sz="22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Than bận làm lửa.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76200"/>
            <a:ext cx="26670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458304" y="2338752"/>
            <a:ext cx="25908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Cô bận cấy lúa</a:t>
            </a:r>
            <a:br>
              <a:rPr lang="en-US" sz="22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Chú bận đánh thù</a:t>
            </a:r>
            <a:br>
              <a:rPr lang="en-US" sz="22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Mẹ bận hát ru</a:t>
            </a:r>
            <a:br>
              <a:rPr lang="en-US" sz="22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Bà bận thổi nấu.</a:t>
            </a:r>
            <a:br>
              <a:rPr lang="en-US" sz="22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Còn con bận bú</a:t>
            </a:r>
            <a:br>
              <a:rPr lang="en-US" sz="22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Bận ngủ bận chơi</a:t>
            </a:r>
            <a:br>
              <a:rPr lang="en-US" sz="22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Bận tập khóc cười</a:t>
            </a:r>
            <a:br>
              <a:rPr lang="en-US" sz="22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Bận nhìn ánh sáng.</a:t>
            </a:r>
          </a:p>
        </p:txBody>
      </p:sp>
      <p:sp>
        <p:nvSpPr>
          <p:cNvPr id="3" name="Rectangle 2"/>
          <p:cNvSpPr/>
          <p:nvPr/>
        </p:nvSpPr>
        <p:spPr>
          <a:xfrm>
            <a:off x="6353903" y="2971798"/>
            <a:ext cx="25908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Mọi người đều bận</a:t>
            </a:r>
            <a:br>
              <a:rPr lang="en-US" sz="22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Nên đời rộn vui</a:t>
            </a:r>
          </a:p>
          <a:p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Con vừa ra đời</a:t>
            </a:r>
            <a:br>
              <a:rPr lang="en-US" sz="22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Biết chăng điều đó</a:t>
            </a:r>
            <a:br>
              <a:rPr lang="en-US" sz="22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Mà đem vui nhỏ</a:t>
            </a:r>
            <a:br>
              <a:rPr lang="en-US" sz="22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Góp vào đời chung.                                                    </a:t>
            </a:r>
          </a:p>
        </p:txBody>
      </p:sp>
      <p:pic>
        <p:nvPicPr>
          <p:cNvPr id="9" name="Picture 7" descr="ban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1200" y="304800"/>
            <a:ext cx="27432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7162800" y="5175739"/>
            <a:ext cx="1752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CHINH ĐƯỜNG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231CF8B-EB4B-4A40-9780-5A888A304FBD}"/>
              </a:ext>
            </a:extLst>
          </p:cNvPr>
          <p:cNvSpPr txBox="1"/>
          <p:nvPr/>
        </p:nvSpPr>
        <p:spPr>
          <a:xfrm>
            <a:off x="92259" y="1610380"/>
            <a:ext cx="4485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4E7A171-F2D2-42B0-8847-FB3CFF5E1693}"/>
              </a:ext>
            </a:extLst>
          </p:cNvPr>
          <p:cNvSpPr txBox="1"/>
          <p:nvPr/>
        </p:nvSpPr>
        <p:spPr>
          <a:xfrm>
            <a:off x="3234041" y="2329190"/>
            <a:ext cx="4485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902CC45-9C15-42C2-8456-FA1841ACE9F8}"/>
              </a:ext>
            </a:extLst>
          </p:cNvPr>
          <p:cNvSpPr txBox="1"/>
          <p:nvPr/>
        </p:nvSpPr>
        <p:spPr>
          <a:xfrm>
            <a:off x="6075360" y="2971798"/>
            <a:ext cx="4485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149361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762000" y="674076"/>
            <a:ext cx="4229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Bận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5800" y="216876"/>
            <a:ext cx="18288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Tập đọc</a:t>
            </a:r>
          </a:p>
          <a:p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134112" y="1705706"/>
            <a:ext cx="297180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dirty="0">
                <a:solidFill>
                  <a:srgbClr val="1104BC"/>
                </a:solidFill>
                <a:latin typeface="Times New Roman" pitchFamily="18" charset="0"/>
                <a:cs typeface="Times New Roman" pitchFamily="18" charset="0"/>
              </a:rPr>
              <a:t>Trời thu </a:t>
            </a:r>
            <a:r>
              <a:rPr lang="en-US" sz="2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bận</a:t>
            </a:r>
            <a:r>
              <a:rPr lang="en-US" sz="2300" b="1" dirty="0">
                <a:solidFill>
                  <a:srgbClr val="1104BC"/>
                </a:solidFill>
                <a:latin typeface="Times New Roman" pitchFamily="18" charset="0"/>
                <a:cs typeface="Times New Roman" pitchFamily="18" charset="0"/>
              </a:rPr>
              <a:t> xanh</a:t>
            </a:r>
            <a:br>
              <a:rPr lang="en-US" sz="2300" b="1" dirty="0">
                <a:solidFill>
                  <a:srgbClr val="1104B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300" b="1" dirty="0">
                <a:solidFill>
                  <a:srgbClr val="1104BC"/>
                </a:solidFill>
                <a:latin typeface="Times New Roman" pitchFamily="18" charset="0"/>
                <a:cs typeface="Times New Roman" pitchFamily="18" charset="0"/>
              </a:rPr>
              <a:t>Sông Hồng </a:t>
            </a:r>
            <a:r>
              <a:rPr lang="en-US" sz="2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bận</a:t>
            </a:r>
            <a:r>
              <a:rPr lang="en-US" sz="2300" b="1" dirty="0">
                <a:solidFill>
                  <a:srgbClr val="1104BC"/>
                </a:solidFill>
                <a:latin typeface="Times New Roman" pitchFamily="18" charset="0"/>
                <a:cs typeface="Times New Roman" pitchFamily="18" charset="0"/>
              </a:rPr>
              <a:t> chảy</a:t>
            </a:r>
            <a:br>
              <a:rPr lang="en-US" sz="2300" b="1" dirty="0">
                <a:solidFill>
                  <a:srgbClr val="1104B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300" b="1" dirty="0">
                <a:solidFill>
                  <a:srgbClr val="1104BC"/>
                </a:solidFill>
                <a:latin typeface="Times New Roman" pitchFamily="18" charset="0"/>
                <a:cs typeface="Times New Roman" pitchFamily="18" charset="0"/>
              </a:rPr>
              <a:t>Cái xe </a:t>
            </a:r>
            <a:r>
              <a:rPr lang="en-US" sz="2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bận</a:t>
            </a:r>
            <a:r>
              <a:rPr lang="en-US" sz="2300" b="1" dirty="0">
                <a:solidFill>
                  <a:srgbClr val="1104BC"/>
                </a:solidFill>
                <a:latin typeface="Times New Roman" pitchFamily="18" charset="0"/>
                <a:cs typeface="Times New Roman" pitchFamily="18" charset="0"/>
              </a:rPr>
              <a:t> chạy</a:t>
            </a:r>
            <a:br>
              <a:rPr lang="en-US" sz="2300" b="1" dirty="0">
                <a:solidFill>
                  <a:srgbClr val="1104B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300" b="1" dirty="0">
                <a:solidFill>
                  <a:srgbClr val="1104BC"/>
                </a:solidFill>
                <a:latin typeface="Times New Roman" pitchFamily="18" charset="0"/>
                <a:cs typeface="Times New Roman" pitchFamily="18" charset="0"/>
              </a:rPr>
              <a:t>Lịch </a:t>
            </a:r>
            <a:r>
              <a:rPr lang="en-US" sz="2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bận</a:t>
            </a:r>
            <a:r>
              <a:rPr lang="en-US" sz="2300" b="1" dirty="0">
                <a:solidFill>
                  <a:srgbClr val="1104BC"/>
                </a:solidFill>
                <a:latin typeface="Times New Roman" pitchFamily="18" charset="0"/>
                <a:cs typeface="Times New Roman" pitchFamily="18" charset="0"/>
              </a:rPr>
              <a:t> tính ngày</a:t>
            </a:r>
            <a:br>
              <a:rPr lang="en-US" sz="2300" b="1" dirty="0">
                <a:solidFill>
                  <a:srgbClr val="1104B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300" b="1" dirty="0">
                <a:solidFill>
                  <a:srgbClr val="1104BC"/>
                </a:solidFill>
                <a:latin typeface="Times New Roman" pitchFamily="18" charset="0"/>
                <a:cs typeface="Times New Roman" pitchFamily="18" charset="0"/>
              </a:rPr>
              <a:t>Con chim </a:t>
            </a:r>
            <a:r>
              <a:rPr lang="en-US" sz="2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bận</a:t>
            </a:r>
            <a:r>
              <a:rPr lang="en-US" sz="2300" b="1" dirty="0">
                <a:solidFill>
                  <a:srgbClr val="1104BC"/>
                </a:solidFill>
                <a:latin typeface="Times New Roman" pitchFamily="18" charset="0"/>
                <a:cs typeface="Times New Roman" pitchFamily="18" charset="0"/>
              </a:rPr>
              <a:t> bay</a:t>
            </a:r>
            <a:br>
              <a:rPr lang="en-US" sz="2300" b="1" dirty="0">
                <a:solidFill>
                  <a:srgbClr val="1104B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300" b="1" dirty="0">
                <a:solidFill>
                  <a:srgbClr val="1104BC"/>
                </a:solidFill>
                <a:latin typeface="Times New Roman" pitchFamily="18" charset="0"/>
                <a:cs typeface="Times New Roman" pitchFamily="18" charset="0"/>
              </a:rPr>
              <a:t>Cái hoa </a:t>
            </a:r>
            <a:r>
              <a:rPr lang="en-US" sz="2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bận</a:t>
            </a:r>
            <a:r>
              <a:rPr lang="en-US" sz="2300" b="1" dirty="0">
                <a:solidFill>
                  <a:srgbClr val="1104BC"/>
                </a:solidFill>
                <a:latin typeface="Times New Roman" pitchFamily="18" charset="0"/>
                <a:cs typeface="Times New Roman" pitchFamily="18" charset="0"/>
              </a:rPr>
              <a:t> đỏ</a:t>
            </a:r>
            <a:br>
              <a:rPr lang="en-US" sz="2300" b="1" dirty="0">
                <a:solidFill>
                  <a:srgbClr val="1104B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300" b="1" dirty="0">
                <a:solidFill>
                  <a:srgbClr val="1104BC"/>
                </a:solidFill>
                <a:latin typeface="Times New Roman" pitchFamily="18" charset="0"/>
                <a:cs typeface="Times New Roman" pitchFamily="18" charset="0"/>
              </a:rPr>
              <a:t>Cờ </a:t>
            </a:r>
            <a:r>
              <a:rPr lang="en-US" sz="2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bận</a:t>
            </a:r>
            <a:r>
              <a:rPr lang="en-US" sz="2300" b="1" dirty="0">
                <a:solidFill>
                  <a:srgbClr val="1104BC"/>
                </a:solidFill>
                <a:latin typeface="Times New Roman" pitchFamily="18" charset="0"/>
                <a:cs typeface="Times New Roman" pitchFamily="18" charset="0"/>
              </a:rPr>
              <a:t> vẫy gió</a:t>
            </a:r>
            <a:br>
              <a:rPr lang="en-US" sz="2300" b="1" dirty="0">
                <a:solidFill>
                  <a:srgbClr val="1104B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300" b="1" dirty="0">
                <a:solidFill>
                  <a:srgbClr val="1104BC"/>
                </a:solidFill>
                <a:latin typeface="Times New Roman" pitchFamily="18" charset="0"/>
                <a:cs typeface="Times New Roman" pitchFamily="18" charset="0"/>
              </a:rPr>
              <a:t>Chữ </a:t>
            </a:r>
            <a:r>
              <a:rPr lang="en-US" sz="2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bận</a:t>
            </a:r>
            <a:r>
              <a:rPr lang="en-US" sz="2300" b="1" dirty="0">
                <a:solidFill>
                  <a:srgbClr val="1104BC"/>
                </a:solidFill>
                <a:latin typeface="Times New Roman" pitchFamily="18" charset="0"/>
                <a:cs typeface="Times New Roman" pitchFamily="18" charset="0"/>
              </a:rPr>
              <a:t> thành thơ</a:t>
            </a:r>
            <a:br>
              <a:rPr lang="en-US" sz="2300" b="1" dirty="0">
                <a:solidFill>
                  <a:srgbClr val="1104B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300" b="1" dirty="0">
                <a:solidFill>
                  <a:srgbClr val="1104BC"/>
                </a:solidFill>
                <a:latin typeface="Times New Roman" pitchFamily="18" charset="0"/>
                <a:cs typeface="Times New Roman" pitchFamily="18" charset="0"/>
              </a:rPr>
              <a:t>Hạt </a:t>
            </a:r>
            <a:r>
              <a:rPr lang="en-US" sz="2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bận</a:t>
            </a:r>
            <a:r>
              <a:rPr lang="en-US" sz="2300" b="1" dirty="0">
                <a:solidFill>
                  <a:srgbClr val="1104BC"/>
                </a:solidFill>
                <a:latin typeface="Times New Roman" pitchFamily="18" charset="0"/>
                <a:cs typeface="Times New Roman" pitchFamily="18" charset="0"/>
              </a:rPr>
              <a:t> vào mùa</a:t>
            </a:r>
            <a:br>
              <a:rPr lang="en-US" sz="2300" b="1" dirty="0">
                <a:solidFill>
                  <a:srgbClr val="1104B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300" b="1" dirty="0">
                <a:solidFill>
                  <a:srgbClr val="1104BC"/>
                </a:solidFill>
                <a:latin typeface="Times New Roman" pitchFamily="18" charset="0"/>
                <a:cs typeface="Times New Roman" pitchFamily="18" charset="0"/>
              </a:rPr>
              <a:t>Than </a:t>
            </a:r>
            <a:r>
              <a:rPr lang="en-US" sz="2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bận</a:t>
            </a:r>
            <a:r>
              <a:rPr lang="en-US" sz="2300" b="1" dirty="0">
                <a:solidFill>
                  <a:srgbClr val="1104BC"/>
                </a:solidFill>
                <a:latin typeface="Times New Roman" pitchFamily="18" charset="0"/>
                <a:cs typeface="Times New Roman" pitchFamily="18" charset="0"/>
              </a:rPr>
              <a:t> làm lửa.</a:t>
            </a:r>
          </a:p>
        </p:txBody>
      </p:sp>
      <p:sp>
        <p:nvSpPr>
          <p:cNvPr id="7" name="Rectangle 6"/>
          <p:cNvSpPr/>
          <p:nvPr/>
        </p:nvSpPr>
        <p:spPr>
          <a:xfrm>
            <a:off x="4724400" y="216408"/>
            <a:ext cx="2526324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srgbClr val="1104BC"/>
                </a:solidFill>
                <a:latin typeface="Times New Roman" pitchFamily="18" charset="0"/>
                <a:cs typeface="Times New Roman" pitchFamily="18" charset="0"/>
              </a:rPr>
              <a:t>Cô 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bận</a:t>
            </a:r>
            <a:r>
              <a:rPr lang="en-US" sz="2200" b="1" dirty="0">
                <a:solidFill>
                  <a:srgbClr val="1104BC"/>
                </a:solidFill>
                <a:latin typeface="Times New Roman" pitchFamily="18" charset="0"/>
                <a:cs typeface="Times New Roman" pitchFamily="18" charset="0"/>
              </a:rPr>
              <a:t> cấy lúa</a:t>
            </a:r>
            <a:br>
              <a:rPr lang="en-US" sz="2200" b="1" dirty="0">
                <a:solidFill>
                  <a:srgbClr val="1104B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200" b="1" dirty="0">
                <a:solidFill>
                  <a:srgbClr val="1104BC"/>
                </a:solidFill>
                <a:latin typeface="Times New Roman" pitchFamily="18" charset="0"/>
                <a:cs typeface="Times New Roman" pitchFamily="18" charset="0"/>
              </a:rPr>
              <a:t>Chú 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bận</a:t>
            </a:r>
            <a:r>
              <a:rPr lang="en-US" sz="2200" b="1" dirty="0">
                <a:solidFill>
                  <a:srgbClr val="1104BC"/>
                </a:solidFill>
                <a:latin typeface="Times New Roman" pitchFamily="18" charset="0"/>
                <a:cs typeface="Times New Roman" pitchFamily="18" charset="0"/>
              </a:rPr>
              <a:t> đánh thù</a:t>
            </a:r>
            <a:br>
              <a:rPr lang="en-US" sz="2200" b="1" dirty="0">
                <a:solidFill>
                  <a:srgbClr val="1104B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200" b="1" dirty="0">
                <a:solidFill>
                  <a:srgbClr val="1104BC"/>
                </a:solidFill>
                <a:latin typeface="Times New Roman" pitchFamily="18" charset="0"/>
                <a:cs typeface="Times New Roman" pitchFamily="18" charset="0"/>
              </a:rPr>
              <a:t>Mẹ 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bận</a:t>
            </a:r>
            <a:r>
              <a:rPr lang="en-US" sz="2200" b="1" dirty="0">
                <a:solidFill>
                  <a:srgbClr val="1104BC"/>
                </a:solidFill>
                <a:latin typeface="Times New Roman" pitchFamily="18" charset="0"/>
                <a:cs typeface="Times New Roman" pitchFamily="18" charset="0"/>
              </a:rPr>
              <a:t> hát ru</a:t>
            </a:r>
            <a:br>
              <a:rPr lang="en-US" sz="2200" b="1" dirty="0">
                <a:solidFill>
                  <a:srgbClr val="1104B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200" b="1" dirty="0">
                <a:solidFill>
                  <a:srgbClr val="1104BC"/>
                </a:solidFill>
                <a:latin typeface="Times New Roman" pitchFamily="18" charset="0"/>
                <a:cs typeface="Times New Roman" pitchFamily="18" charset="0"/>
              </a:rPr>
              <a:t>Bà 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bận</a:t>
            </a:r>
            <a:r>
              <a:rPr lang="en-US" sz="2200" b="1" dirty="0">
                <a:solidFill>
                  <a:srgbClr val="1104BC"/>
                </a:solidFill>
                <a:latin typeface="Times New Roman" pitchFamily="18" charset="0"/>
                <a:cs typeface="Times New Roman" pitchFamily="18" charset="0"/>
              </a:rPr>
              <a:t> thổi nấu.</a:t>
            </a:r>
            <a:br>
              <a:rPr lang="en-US" sz="2200" b="1" dirty="0">
                <a:solidFill>
                  <a:srgbClr val="1104B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200" b="1" dirty="0">
                <a:solidFill>
                  <a:srgbClr val="1104BC"/>
                </a:solidFill>
                <a:latin typeface="Times New Roman" pitchFamily="18" charset="0"/>
                <a:cs typeface="Times New Roman" pitchFamily="18" charset="0"/>
              </a:rPr>
              <a:t>Còn con 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bận</a:t>
            </a:r>
            <a:r>
              <a:rPr lang="en-US" sz="2200" b="1" dirty="0">
                <a:solidFill>
                  <a:srgbClr val="1104BC"/>
                </a:solidFill>
                <a:latin typeface="Times New Roman" pitchFamily="18" charset="0"/>
                <a:cs typeface="Times New Roman" pitchFamily="18" charset="0"/>
              </a:rPr>
              <a:t> bú</a:t>
            </a:r>
            <a:br>
              <a:rPr lang="en-US" sz="2200" b="1" dirty="0">
                <a:solidFill>
                  <a:srgbClr val="1104B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Bận</a:t>
            </a:r>
            <a:r>
              <a:rPr lang="en-US" sz="2200" b="1" dirty="0">
                <a:solidFill>
                  <a:srgbClr val="1104BC"/>
                </a:solidFill>
                <a:latin typeface="Times New Roman" pitchFamily="18" charset="0"/>
                <a:cs typeface="Times New Roman" pitchFamily="18" charset="0"/>
              </a:rPr>
              <a:t> ngủ 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bận</a:t>
            </a:r>
            <a:r>
              <a:rPr lang="en-US" sz="2200" b="1" dirty="0">
                <a:solidFill>
                  <a:srgbClr val="1104BC"/>
                </a:solidFill>
                <a:latin typeface="Times New Roman" pitchFamily="18" charset="0"/>
                <a:cs typeface="Times New Roman" pitchFamily="18" charset="0"/>
              </a:rPr>
              <a:t> chơi</a:t>
            </a:r>
            <a:br>
              <a:rPr lang="en-US" sz="2200" b="1" dirty="0">
                <a:solidFill>
                  <a:srgbClr val="1104B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Bận</a:t>
            </a:r>
            <a:r>
              <a:rPr lang="en-US" sz="2200" b="1" dirty="0">
                <a:solidFill>
                  <a:srgbClr val="1104BC"/>
                </a:solidFill>
                <a:latin typeface="Times New Roman" pitchFamily="18" charset="0"/>
                <a:cs typeface="Times New Roman" pitchFamily="18" charset="0"/>
              </a:rPr>
              <a:t> tập khóc cười</a:t>
            </a:r>
            <a:br>
              <a:rPr lang="en-US" sz="2200" b="1" dirty="0">
                <a:solidFill>
                  <a:srgbClr val="1104B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Bận</a:t>
            </a:r>
            <a:r>
              <a:rPr lang="en-US" sz="2200" b="1" dirty="0">
                <a:solidFill>
                  <a:srgbClr val="1104BC"/>
                </a:solidFill>
                <a:latin typeface="Times New Roman" pitchFamily="18" charset="0"/>
                <a:cs typeface="Times New Roman" pitchFamily="18" charset="0"/>
              </a:rPr>
              <a:t> nhìn ánh sáng.</a:t>
            </a:r>
          </a:p>
          <a:p>
            <a:r>
              <a:rPr lang="en-US" sz="2200" b="1" dirty="0">
                <a:solidFill>
                  <a:srgbClr val="1104BC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en-US" sz="2200" b="1" dirty="0">
                <a:solidFill>
                  <a:srgbClr val="1104BC"/>
                </a:solidFill>
                <a:latin typeface="Times New Roman" pitchFamily="18" charset="0"/>
                <a:cs typeface="Times New Roman" pitchFamily="18" charset="0"/>
              </a:rPr>
              <a:t>Mọi người đều 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bận</a:t>
            </a:r>
            <a:br>
              <a:rPr lang="en-US" sz="2200" b="1" dirty="0">
                <a:solidFill>
                  <a:srgbClr val="1104B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200" b="1" dirty="0">
                <a:solidFill>
                  <a:srgbClr val="1104BC"/>
                </a:solidFill>
                <a:latin typeface="Times New Roman" pitchFamily="18" charset="0"/>
                <a:cs typeface="Times New Roman" pitchFamily="18" charset="0"/>
              </a:rPr>
              <a:t>Nên đời rộn vui</a:t>
            </a:r>
          </a:p>
          <a:p>
            <a:r>
              <a:rPr lang="en-US" sz="2200" b="1" dirty="0">
                <a:solidFill>
                  <a:srgbClr val="1104BC"/>
                </a:solidFill>
                <a:latin typeface="Times New Roman" pitchFamily="18" charset="0"/>
                <a:cs typeface="Times New Roman" pitchFamily="18" charset="0"/>
              </a:rPr>
              <a:t>Con vừa ra đời</a:t>
            </a:r>
            <a:br>
              <a:rPr lang="en-US" sz="2200" b="1" dirty="0">
                <a:solidFill>
                  <a:srgbClr val="1104B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200" b="1" dirty="0">
                <a:solidFill>
                  <a:srgbClr val="1104BC"/>
                </a:solidFill>
                <a:latin typeface="Times New Roman" pitchFamily="18" charset="0"/>
                <a:cs typeface="Times New Roman" pitchFamily="18" charset="0"/>
              </a:rPr>
              <a:t>Biết chăng điều đó</a:t>
            </a:r>
            <a:br>
              <a:rPr lang="en-US" sz="2200" b="1" dirty="0">
                <a:solidFill>
                  <a:srgbClr val="1104B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200" b="1" dirty="0">
                <a:solidFill>
                  <a:srgbClr val="1104BC"/>
                </a:solidFill>
                <a:latin typeface="Times New Roman" pitchFamily="18" charset="0"/>
                <a:cs typeface="Times New Roman" pitchFamily="18" charset="0"/>
              </a:rPr>
              <a:t>Mà đem vui nhỏ</a:t>
            </a:r>
            <a:br>
              <a:rPr lang="en-US" sz="2200" b="1" dirty="0">
                <a:solidFill>
                  <a:srgbClr val="1104B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200" b="1" dirty="0">
                <a:solidFill>
                  <a:srgbClr val="1104BC"/>
                </a:solidFill>
                <a:latin typeface="Times New Roman" pitchFamily="18" charset="0"/>
                <a:cs typeface="Times New Roman" pitchFamily="18" charset="0"/>
              </a:rPr>
              <a:t>Góp vào đời chung.</a:t>
            </a:r>
            <a:r>
              <a:rPr lang="en-US" sz="2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</a:t>
            </a:r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7" descr="ban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65490" y="2514600"/>
            <a:ext cx="1655064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590800"/>
            <a:ext cx="1524000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2" name="Straight Connector 11"/>
          <p:cNvCxnSpPr/>
          <p:nvPr/>
        </p:nvCxnSpPr>
        <p:spPr>
          <a:xfrm flipV="1">
            <a:off x="1267968" y="1758931"/>
            <a:ext cx="76200" cy="3048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1600200" y="2127739"/>
            <a:ext cx="76200" cy="3048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5803392" y="1648968"/>
            <a:ext cx="76200" cy="3048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1018032" y="2508739"/>
            <a:ext cx="76200" cy="3048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1331976" y="2837923"/>
            <a:ext cx="76200" cy="3048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1435608" y="4931899"/>
            <a:ext cx="76200" cy="3048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1420368" y="3167107"/>
            <a:ext cx="76200" cy="3048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1167384" y="3548107"/>
            <a:ext cx="76200" cy="3048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1301496" y="4261339"/>
            <a:ext cx="76200" cy="3048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5294376" y="2322576"/>
            <a:ext cx="76200" cy="3048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5815584" y="1990344"/>
            <a:ext cx="76200" cy="3048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1146048" y="3904723"/>
            <a:ext cx="76200" cy="3048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2529840" y="4947139"/>
            <a:ext cx="76200" cy="3048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5306568" y="2651760"/>
            <a:ext cx="76200" cy="3048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5650992" y="1331976"/>
            <a:ext cx="76200" cy="3048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5678424" y="304800"/>
            <a:ext cx="76200" cy="3048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5852160" y="646176"/>
            <a:ext cx="76200" cy="3048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2573450" y="4959331"/>
            <a:ext cx="76200" cy="3048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6797040" y="1335024"/>
            <a:ext cx="76200" cy="3048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6845808" y="1347685"/>
            <a:ext cx="76200" cy="3048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7101840" y="2691384"/>
            <a:ext cx="76200" cy="3048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6705600" y="3657600"/>
            <a:ext cx="76200" cy="3048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7151077" y="2703107"/>
            <a:ext cx="76200" cy="3048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7110984" y="3340608"/>
            <a:ext cx="76200" cy="3048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6641592" y="4010230"/>
            <a:ext cx="76200" cy="3048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7034784" y="4331208"/>
            <a:ext cx="76200" cy="3048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6784848" y="4660392"/>
            <a:ext cx="76200" cy="3048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7139354" y="5017477"/>
            <a:ext cx="76200" cy="3048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V="1">
            <a:off x="7180385" y="5029669"/>
            <a:ext cx="76200" cy="3048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flipV="1">
            <a:off x="5715000" y="961292"/>
            <a:ext cx="76200" cy="3048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flipV="1">
            <a:off x="1242882" y="4613030"/>
            <a:ext cx="76200" cy="3048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V="1">
            <a:off x="2505456" y="3212592"/>
            <a:ext cx="76200" cy="3048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V="1">
            <a:off x="2145792" y="3553968"/>
            <a:ext cx="76200" cy="3048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V="1">
            <a:off x="2121408" y="3925824"/>
            <a:ext cx="76200" cy="3048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V="1">
            <a:off x="2602992" y="4267200"/>
            <a:ext cx="76200" cy="3048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V="1">
            <a:off x="2374392" y="4623816"/>
            <a:ext cx="76200" cy="3048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V="1">
            <a:off x="2221992" y="2529840"/>
            <a:ext cx="76200" cy="3048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2795954" y="2173224"/>
            <a:ext cx="76200" cy="3048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V="1">
            <a:off x="2517648" y="1819656"/>
            <a:ext cx="76200" cy="3048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V="1">
            <a:off x="6605016" y="329184"/>
            <a:ext cx="76200" cy="3048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V="1">
            <a:off x="7034784" y="670560"/>
            <a:ext cx="76200" cy="3048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V="1">
            <a:off x="6733032" y="1664208"/>
            <a:ext cx="76200" cy="3048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V="1">
            <a:off x="6946392" y="2005584"/>
            <a:ext cx="76200" cy="3048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V="1">
            <a:off x="7037832" y="2322576"/>
            <a:ext cx="76200" cy="3048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V="1">
            <a:off x="6553200" y="987552"/>
            <a:ext cx="76200" cy="3048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V="1">
            <a:off x="2590800" y="2819400"/>
            <a:ext cx="76200" cy="3048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29692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extBox 6"/>
          <p:cNvSpPr txBox="1">
            <a:spLocks noChangeArrowheads="1"/>
          </p:cNvSpPr>
          <p:nvPr/>
        </p:nvSpPr>
        <p:spPr bwMode="auto">
          <a:xfrm>
            <a:off x="1085850" y="571500"/>
            <a:ext cx="6629400" cy="1176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5400" b="1">
                <a:solidFill>
                  <a:srgbClr val="FF0000"/>
                </a:solidFill>
                <a:latin typeface="UTM Avo"/>
              </a:rPr>
              <a:t>LUYỆN ĐỌC</a:t>
            </a:r>
          </a:p>
        </p:txBody>
      </p:sp>
      <p:pic>
        <p:nvPicPr>
          <p:cNvPr id="90115" name="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27"/>
          <a:stretch>
            <a:fillRect/>
          </a:stretch>
        </p:blipFill>
        <p:spPr bwMode="auto">
          <a:xfrm>
            <a:off x="447920" y="2162175"/>
            <a:ext cx="8248160" cy="3018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s 12"/>
          <p:cNvSpPr/>
          <p:nvPr/>
        </p:nvSpPr>
        <p:spPr>
          <a:xfrm>
            <a:off x="1714500" y="1850552"/>
            <a:ext cx="5829300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eaLnBrk="1" hangingPunct="1">
              <a:defRPr/>
            </a:pPr>
            <a:r>
              <a:rPr lang="en-US" altLang="zh-CN" sz="3600" b="1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- </a:t>
            </a:r>
            <a:r>
              <a:rPr lang="en-US" altLang="zh-CN" sz="3600" b="1" dirty="0" err="1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Đọc</a:t>
            </a:r>
            <a:r>
              <a:rPr lang="en-US" altLang="zh-CN" sz="3600" b="1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zh-CN" sz="3600" b="1" dirty="0" err="1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nối</a:t>
            </a:r>
            <a:r>
              <a:rPr lang="en-US" altLang="zh-CN" sz="3600" b="1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zh-CN" sz="3600" b="1" dirty="0" err="1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tiếp</a:t>
            </a:r>
            <a:r>
              <a:rPr lang="en-US" altLang="zh-CN" sz="3600" b="1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zh-CN" sz="3600" b="1" dirty="0" err="1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đoạn</a:t>
            </a:r>
            <a:r>
              <a:rPr lang="en-US" altLang="zh-CN" sz="3600" b="1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zh-CN" sz="3600" b="1" dirty="0" err="1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lần</a:t>
            </a:r>
            <a:r>
              <a:rPr lang="en-US" altLang="zh-CN" sz="3600" b="1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 3 </a:t>
            </a:r>
          </a:p>
        </p:txBody>
      </p:sp>
    </p:spTree>
    <p:extLst>
      <p:ext uri="{BB962C8B-B14F-4D97-AF65-F5344CB8AC3E}">
        <p14:creationId xmlns:p14="http://schemas.microsoft.com/office/powerpoint/2010/main" val="30258922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6408" y="774192"/>
            <a:ext cx="251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Bận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5048" y="350520"/>
            <a:ext cx="1524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1104BC"/>
                </a:solidFill>
                <a:latin typeface="Times New Roman" pitchFamily="18" charset="0"/>
                <a:cs typeface="Times New Roman" pitchFamily="18" charset="0"/>
              </a:rPr>
              <a:t>Tập đọc</a:t>
            </a:r>
          </a:p>
          <a:p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316522" y="1676398"/>
            <a:ext cx="26670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Trời thu bận xanh</a:t>
            </a:r>
            <a:br>
              <a:rPr lang="en-US" sz="22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Sông Hồng bận chảy</a:t>
            </a:r>
            <a:br>
              <a:rPr lang="en-US" sz="22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Cái xe bận chạy</a:t>
            </a:r>
            <a:br>
              <a:rPr lang="en-US" sz="22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Lịch bận tính ngày</a:t>
            </a:r>
            <a:br>
              <a:rPr lang="en-US" sz="22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Con chim bận bay</a:t>
            </a:r>
            <a:br>
              <a:rPr lang="en-US" sz="22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Cái hoa bận đỏ</a:t>
            </a:r>
            <a:br>
              <a:rPr lang="en-US" sz="22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Cờ bận vẫy gió</a:t>
            </a:r>
            <a:br>
              <a:rPr lang="en-US" sz="22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Chữ bận thành thơ</a:t>
            </a:r>
            <a:br>
              <a:rPr lang="en-US" sz="22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Hạt bận vào mùa</a:t>
            </a:r>
            <a:br>
              <a:rPr lang="en-US" sz="22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Than bận làm lửa.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76200"/>
            <a:ext cx="26670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458304" y="2338752"/>
            <a:ext cx="25908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Cô bận cấy lúa</a:t>
            </a:r>
            <a:br>
              <a:rPr lang="en-US" sz="22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Chú bận đánh thù</a:t>
            </a:r>
            <a:br>
              <a:rPr lang="en-US" sz="22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Mẹ bận hát ru</a:t>
            </a:r>
            <a:br>
              <a:rPr lang="en-US" sz="22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Bà bận thổi nấu.</a:t>
            </a:r>
            <a:br>
              <a:rPr lang="en-US" sz="22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Còn con bận bú</a:t>
            </a:r>
            <a:br>
              <a:rPr lang="en-US" sz="22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Bận ngủ bận chơi</a:t>
            </a:r>
            <a:br>
              <a:rPr lang="en-US" sz="22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Bận tập khóc cười</a:t>
            </a:r>
            <a:br>
              <a:rPr lang="en-US" sz="22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Bận nhìn ánh sáng.</a:t>
            </a:r>
          </a:p>
        </p:txBody>
      </p:sp>
      <p:sp>
        <p:nvSpPr>
          <p:cNvPr id="3" name="Rectangle 2"/>
          <p:cNvSpPr/>
          <p:nvPr/>
        </p:nvSpPr>
        <p:spPr>
          <a:xfrm>
            <a:off x="6353903" y="2971798"/>
            <a:ext cx="25908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Mọi người đều bận</a:t>
            </a:r>
            <a:br>
              <a:rPr lang="en-US" sz="22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Nên đời rộn vui</a:t>
            </a:r>
          </a:p>
          <a:p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Con vừa ra đời</a:t>
            </a:r>
            <a:br>
              <a:rPr lang="en-US" sz="22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Biết chăng điều đó</a:t>
            </a:r>
            <a:br>
              <a:rPr lang="en-US" sz="22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Mà đem vui nhỏ</a:t>
            </a:r>
            <a:br>
              <a:rPr lang="en-US" sz="22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Góp vào đời chung.                                                    </a:t>
            </a:r>
          </a:p>
        </p:txBody>
      </p:sp>
      <p:pic>
        <p:nvPicPr>
          <p:cNvPr id="9" name="Picture 7" descr="ban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1200" y="304800"/>
            <a:ext cx="27432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7162800" y="5175739"/>
            <a:ext cx="1752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CHINH ĐƯỜNG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231CF8B-EB4B-4A40-9780-5A888A304FBD}"/>
              </a:ext>
            </a:extLst>
          </p:cNvPr>
          <p:cNvSpPr txBox="1"/>
          <p:nvPr/>
        </p:nvSpPr>
        <p:spPr>
          <a:xfrm>
            <a:off x="92259" y="1610380"/>
            <a:ext cx="4485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4E7A171-F2D2-42B0-8847-FB3CFF5E1693}"/>
              </a:ext>
            </a:extLst>
          </p:cNvPr>
          <p:cNvSpPr txBox="1"/>
          <p:nvPr/>
        </p:nvSpPr>
        <p:spPr>
          <a:xfrm>
            <a:off x="3234041" y="2329190"/>
            <a:ext cx="4485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902CC45-9C15-42C2-8456-FA1841ACE9F8}"/>
              </a:ext>
            </a:extLst>
          </p:cNvPr>
          <p:cNvSpPr txBox="1"/>
          <p:nvPr/>
        </p:nvSpPr>
        <p:spPr>
          <a:xfrm>
            <a:off x="6075360" y="2971798"/>
            <a:ext cx="4485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32250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18338" y="549424"/>
            <a:ext cx="2933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Bận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63459" y="115669"/>
            <a:ext cx="18288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Tập đọc</a:t>
            </a:r>
          </a:p>
          <a:p>
            <a:pPr algn="ctr"/>
            <a:endParaRPr lang="en-US" sz="1400" dirty="0"/>
          </a:p>
        </p:txBody>
      </p:sp>
      <p:sp>
        <p:nvSpPr>
          <p:cNvPr id="6" name="AutoShape 8"/>
          <p:cNvSpPr>
            <a:spLocks noChangeArrowheads="1"/>
          </p:cNvSpPr>
          <p:nvPr/>
        </p:nvSpPr>
        <p:spPr bwMode="gray">
          <a:xfrm>
            <a:off x="1371600" y="1447800"/>
            <a:ext cx="2057400" cy="327660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/>
              </a:gs>
              <a:gs pos="50000">
                <a:srgbClr val="DDDDDD">
                  <a:gamma/>
                  <a:tint val="48627"/>
                  <a:invGamma/>
                </a:srgbClr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000099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r>
              <a:rPr lang="en-US" sz="2800" b="1" i="1" dirty="0">
                <a:latin typeface="Times New Roman" pitchFamily="18" charset="0"/>
              </a:rPr>
              <a:t>Tìm hiểu bài</a:t>
            </a:r>
          </a:p>
        </p:txBody>
      </p:sp>
      <p:sp>
        <p:nvSpPr>
          <p:cNvPr id="7" name="Rectangle 6"/>
          <p:cNvSpPr/>
          <p:nvPr/>
        </p:nvSpPr>
        <p:spPr>
          <a:xfrm>
            <a:off x="4085490" y="2180492"/>
            <a:ext cx="176843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1104BC"/>
                </a:solidFill>
                <a:latin typeface="Times New Roman" pitchFamily="18" charset="0"/>
                <a:cs typeface="Times New Roman" pitchFamily="18" charset="0"/>
              </a:rPr>
              <a:t>Vào mùa</a:t>
            </a:r>
            <a:endParaRPr lang="en-US" sz="3200" dirty="0">
              <a:solidFill>
                <a:srgbClr val="1104B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71600" y="2209800"/>
            <a:ext cx="210987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1104BC"/>
                </a:solidFill>
                <a:latin typeface="Times New Roman" pitchFamily="18" charset="0"/>
                <a:cs typeface="Times New Roman" pitchFamily="18" charset="0"/>
              </a:rPr>
              <a:t>Sông Hồng</a:t>
            </a:r>
            <a:endParaRPr lang="en-US" sz="3200" dirty="0">
              <a:solidFill>
                <a:srgbClr val="1104B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758353" y="2209800"/>
            <a:ext cx="18357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1104BC"/>
                </a:solidFill>
                <a:latin typeface="Times New Roman" pitchFamily="18" charset="0"/>
                <a:cs typeface="Times New Roman" pitchFamily="18" charset="0"/>
              </a:rPr>
              <a:t>Đánh thù</a:t>
            </a:r>
            <a:endParaRPr lang="en-US" sz="3200" dirty="0">
              <a:solidFill>
                <a:srgbClr val="1104B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4" descr="songho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394" y="3053862"/>
            <a:ext cx="2362201" cy="205739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050" name="Picture 2" descr="D:\Hinh nen PowerPonit\ruong-lu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553" y="3047999"/>
            <a:ext cx="2438399" cy="216290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D:\Hinh nen PowerPonit\images (41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398" y="152400"/>
            <a:ext cx="2057402" cy="1123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2" descr="40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67" b="11111"/>
          <a:stretch>
            <a:fillRect/>
          </a:stretch>
        </p:blipFill>
        <p:spPr bwMode="auto">
          <a:xfrm>
            <a:off x="6324600" y="3048000"/>
            <a:ext cx="2438400" cy="2133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470905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9094FCC-A832-495D-82E8-383874A35A14}"/>
              </a:ext>
            </a:extLst>
          </p:cNvPr>
          <p:cNvSpPr/>
          <p:nvPr/>
        </p:nvSpPr>
        <p:spPr>
          <a:xfrm>
            <a:off x="2133600" y="1371600"/>
            <a:ext cx="5334000" cy="29718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accent1"/>
                </a:solidFill>
              </a:rPr>
              <a:t>TÌM HIỂU BÀI</a:t>
            </a:r>
          </a:p>
        </p:txBody>
      </p:sp>
    </p:spTree>
    <p:extLst>
      <p:ext uri="{BB962C8B-B14F-4D97-AF65-F5344CB8AC3E}">
        <p14:creationId xmlns:p14="http://schemas.microsoft.com/office/powerpoint/2010/main" val="402458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18185" y="2221524"/>
            <a:ext cx="1905000" cy="2590799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209800"/>
            <a:ext cx="2133600" cy="259080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240904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4864" y="736210"/>
            <a:ext cx="2514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Bận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64464" y="306441"/>
            <a:ext cx="1524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1104BC"/>
                </a:solidFill>
                <a:latin typeface="Times New Roman" pitchFamily="18" charset="0"/>
                <a:cs typeface="Times New Roman" pitchFamily="18" charset="0"/>
              </a:rPr>
              <a:t>Tập đọc</a:t>
            </a:r>
          </a:p>
          <a:p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316522" y="1676398"/>
            <a:ext cx="26670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Trời thu bận xanh</a:t>
            </a:r>
            <a:br>
              <a:rPr lang="en-US" sz="22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Sông Hồng bận chảy</a:t>
            </a:r>
            <a:br>
              <a:rPr lang="en-US" sz="22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Cái xe bận chạy</a:t>
            </a:r>
            <a:br>
              <a:rPr lang="en-US" sz="22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Lịch bận tính ngày</a:t>
            </a:r>
            <a:br>
              <a:rPr lang="en-US" sz="22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Con chim bận bay</a:t>
            </a:r>
            <a:br>
              <a:rPr lang="en-US" sz="22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Cái hoa bận đỏ</a:t>
            </a:r>
            <a:br>
              <a:rPr lang="en-US" sz="22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Cờ bận vẫy gió</a:t>
            </a:r>
            <a:br>
              <a:rPr lang="en-US" sz="22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Chữ bận thành thơ</a:t>
            </a:r>
            <a:br>
              <a:rPr lang="en-US" sz="22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Hạt bận vào mùa</a:t>
            </a:r>
            <a:br>
              <a:rPr lang="en-US" sz="22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Than bận làm lửa.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76200"/>
            <a:ext cx="26670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3458304" y="2338752"/>
            <a:ext cx="25908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Cô bận cấy lúa</a:t>
            </a:r>
            <a:br>
              <a:rPr lang="en-US" sz="22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Chú bận đánh thù</a:t>
            </a:r>
            <a:br>
              <a:rPr lang="en-US" sz="22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Mẹ bận hát ru</a:t>
            </a:r>
            <a:br>
              <a:rPr lang="en-US" sz="22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Bà bận thổi nấu.</a:t>
            </a:r>
            <a:br>
              <a:rPr lang="en-US" sz="22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Còn con bận bú</a:t>
            </a:r>
            <a:br>
              <a:rPr lang="en-US" sz="22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Bận ngủ bận chơi</a:t>
            </a:r>
            <a:br>
              <a:rPr lang="en-US" sz="22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Bận tập khóc cười</a:t>
            </a:r>
            <a:br>
              <a:rPr lang="en-US" sz="22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Bận nhìn ánh sáng.</a:t>
            </a:r>
          </a:p>
        </p:txBody>
      </p:sp>
      <p:sp>
        <p:nvSpPr>
          <p:cNvPr id="9" name="Rectangle 8"/>
          <p:cNvSpPr/>
          <p:nvPr/>
        </p:nvSpPr>
        <p:spPr>
          <a:xfrm>
            <a:off x="6353903" y="2971798"/>
            <a:ext cx="25908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Mọi người đều bận</a:t>
            </a:r>
            <a:br>
              <a:rPr lang="en-US" sz="22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Nên đời rộn vui</a:t>
            </a:r>
          </a:p>
          <a:p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Con vừa ra đời</a:t>
            </a:r>
            <a:br>
              <a:rPr lang="en-US" sz="22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Biết chăng điều đó</a:t>
            </a:r>
            <a:br>
              <a:rPr lang="en-US" sz="22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Mà đem vui nhỏ</a:t>
            </a:r>
            <a:br>
              <a:rPr lang="en-US" sz="22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Góp vào đời chung.                                                    </a:t>
            </a:r>
          </a:p>
        </p:txBody>
      </p:sp>
      <p:pic>
        <p:nvPicPr>
          <p:cNvPr id="10" name="Picture 7" descr="ban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1200" y="304800"/>
            <a:ext cx="27432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7162800" y="5175739"/>
            <a:ext cx="1752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CHINH ĐƯỜNG</a:t>
            </a:r>
          </a:p>
        </p:txBody>
      </p:sp>
    </p:spTree>
    <p:extLst>
      <p:ext uri="{BB962C8B-B14F-4D97-AF65-F5344CB8AC3E}">
        <p14:creationId xmlns:p14="http://schemas.microsoft.com/office/powerpoint/2010/main" val="4109239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Callout 2"/>
          <p:cNvSpPr/>
          <p:nvPr/>
        </p:nvSpPr>
        <p:spPr>
          <a:xfrm>
            <a:off x="246184" y="381000"/>
            <a:ext cx="8229600" cy="1113693"/>
          </a:xfrm>
          <a:prstGeom prst="cloud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400" b="1" dirty="0" err="1">
                <a:solidFill>
                  <a:srgbClr val="1104B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>
                <a:solidFill>
                  <a:srgbClr val="1104BC"/>
                </a:solidFill>
                <a:latin typeface="Times New Roman" pitchFamily="18" charset="0"/>
                <a:cs typeface="Times New Roman" pitchFamily="18" charset="0"/>
              </a:rPr>
              <a:t> 1a: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Mọi vật xung quanh bé bận những việc gì ?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6186" y="1600205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dirty="0">
                <a:solidFill>
                  <a:srgbClr val="1104BC"/>
                </a:solidFill>
                <a:latin typeface="Times New Roman" pitchFamily="18" charset="0"/>
                <a:cs typeface="Times New Roman" pitchFamily="18" charset="0"/>
              </a:rPr>
              <a:t>Trời thu </a:t>
            </a:r>
            <a:r>
              <a:rPr lang="en-US" sz="2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bận</a:t>
            </a:r>
            <a:r>
              <a:rPr lang="en-US" sz="2300" b="1" dirty="0">
                <a:solidFill>
                  <a:srgbClr val="1104BC"/>
                </a:solidFill>
                <a:latin typeface="Times New Roman" pitchFamily="18" charset="0"/>
                <a:cs typeface="Times New Roman" pitchFamily="18" charset="0"/>
              </a:rPr>
              <a:t> xanh</a:t>
            </a:r>
            <a:endParaRPr lang="en-US" sz="2300" dirty="0"/>
          </a:p>
        </p:txBody>
      </p:sp>
      <p:sp>
        <p:nvSpPr>
          <p:cNvPr id="12" name="TextBox 11"/>
          <p:cNvSpPr txBox="1"/>
          <p:nvPr/>
        </p:nvSpPr>
        <p:spPr>
          <a:xfrm>
            <a:off x="1066800" y="3464170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dirty="0">
                <a:solidFill>
                  <a:srgbClr val="1104BC"/>
                </a:solidFill>
                <a:latin typeface="Times New Roman" pitchFamily="18" charset="0"/>
                <a:cs typeface="Times New Roman" pitchFamily="18" charset="0"/>
              </a:rPr>
              <a:t>Lịch </a:t>
            </a:r>
            <a:r>
              <a:rPr lang="en-US" sz="2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bận</a:t>
            </a:r>
            <a:r>
              <a:rPr lang="en-US" sz="2300" b="1" dirty="0">
                <a:solidFill>
                  <a:srgbClr val="1104BC"/>
                </a:solidFill>
                <a:latin typeface="Times New Roman" pitchFamily="18" charset="0"/>
                <a:cs typeface="Times New Roman" pitchFamily="18" charset="0"/>
              </a:rPr>
              <a:t> tính ngày</a:t>
            </a:r>
            <a:endParaRPr lang="en-US" sz="2300" dirty="0"/>
          </a:p>
        </p:txBody>
      </p:sp>
      <p:sp>
        <p:nvSpPr>
          <p:cNvPr id="13" name="TextBox 12"/>
          <p:cNvSpPr txBox="1"/>
          <p:nvPr/>
        </p:nvSpPr>
        <p:spPr>
          <a:xfrm>
            <a:off x="4800600" y="3464170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dirty="0">
                <a:solidFill>
                  <a:srgbClr val="1104BC"/>
                </a:solidFill>
                <a:latin typeface="Times New Roman" pitchFamily="18" charset="0"/>
                <a:cs typeface="Times New Roman" pitchFamily="18" charset="0"/>
              </a:rPr>
              <a:t>Con chim </a:t>
            </a:r>
            <a:r>
              <a:rPr lang="en-US" sz="2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bận</a:t>
            </a:r>
            <a:r>
              <a:rPr lang="en-US" sz="2300" b="1" dirty="0">
                <a:solidFill>
                  <a:srgbClr val="1104BC"/>
                </a:solidFill>
                <a:latin typeface="Times New Roman" pitchFamily="18" charset="0"/>
                <a:cs typeface="Times New Roman" pitchFamily="18" charset="0"/>
              </a:rPr>
              <a:t> bay</a:t>
            </a:r>
            <a:endParaRPr lang="en-US" sz="2300" dirty="0"/>
          </a:p>
        </p:txBody>
      </p:sp>
      <p:sp>
        <p:nvSpPr>
          <p:cNvPr id="15" name="TextBox 14"/>
          <p:cNvSpPr txBox="1"/>
          <p:nvPr/>
        </p:nvSpPr>
        <p:spPr>
          <a:xfrm>
            <a:off x="3276600" y="1600205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dirty="0">
                <a:solidFill>
                  <a:srgbClr val="1104BC"/>
                </a:solidFill>
                <a:latin typeface="Times New Roman" pitchFamily="18" charset="0"/>
                <a:cs typeface="Times New Roman" pitchFamily="18" charset="0"/>
              </a:rPr>
              <a:t>Sông Hồng </a:t>
            </a:r>
            <a:r>
              <a:rPr lang="en-US" sz="2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bận</a:t>
            </a:r>
            <a:r>
              <a:rPr lang="en-US" sz="2300" b="1" dirty="0">
                <a:solidFill>
                  <a:srgbClr val="1104BC"/>
                </a:solidFill>
                <a:latin typeface="Times New Roman" pitchFamily="18" charset="0"/>
                <a:cs typeface="Times New Roman" pitchFamily="18" charset="0"/>
              </a:rPr>
              <a:t> chảy</a:t>
            </a:r>
            <a:endParaRPr lang="en-US" sz="2300" dirty="0"/>
          </a:p>
        </p:txBody>
      </p:sp>
      <p:sp>
        <p:nvSpPr>
          <p:cNvPr id="16" name="TextBox 15"/>
          <p:cNvSpPr txBox="1"/>
          <p:nvPr/>
        </p:nvSpPr>
        <p:spPr>
          <a:xfrm>
            <a:off x="6553200" y="1611928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dirty="0">
                <a:solidFill>
                  <a:srgbClr val="1104BC"/>
                </a:solidFill>
                <a:latin typeface="Times New Roman" pitchFamily="18" charset="0"/>
                <a:cs typeface="Times New Roman" pitchFamily="18" charset="0"/>
              </a:rPr>
              <a:t>Cái xe </a:t>
            </a:r>
            <a:r>
              <a:rPr lang="en-US" sz="2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bận</a:t>
            </a:r>
            <a:r>
              <a:rPr lang="en-US" sz="2300" b="1" dirty="0">
                <a:solidFill>
                  <a:srgbClr val="1104BC"/>
                </a:solidFill>
                <a:latin typeface="Times New Roman" pitchFamily="18" charset="0"/>
                <a:cs typeface="Times New Roman" pitchFamily="18" charset="0"/>
              </a:rPr>
              <a:t> chạy</a:t>
            </a:r>
            <a:endParaRPr lang="en-US" sz="2300" dirty="0"/>
          </a:p>
        </p:txBody>
      </p:sp>
      <p:pic>
        <p:nvPicPr>
          <p:cNvPr id="1026" name="Picture 2" descr="D:\Hinh nen PowerPonit\917dbf4e6eb382e5c997792e94e7a02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979985"/>
            <a:ext cx="1676400" cy="1371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 descr="D:\Hinh nen PowerPonit\chim bay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985847"/>
            <a:ext cx="22098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Hinh nen PowerPonit\anh-bau-troi-xanh-lam-background-powerpoin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092570"/>
            <a:ext cx="19050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Hinh nen PowerPonit\saqq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092570"/>
            <a:ext cx="2189114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Hinh nen PowerPonit\download (1)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7677" y="2244970"/>
            <a:ext cx="1981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52400" y="0"/>
            <a:ext cx="2209800" cy="4763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prstTxWarp prst="textWave2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800" b="1" dirty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Tìm hiểu bài</a:t>
            </a:r>
          </a:p>
        </p:txBody>
      </p:sp>
    </p:spTree>
    <p:extLst>
      <p:ext uri="{BB962C8B-B14F-4D97-AF65-F5344CB8AC3E}">
        <p14:creationId xmlns:p14="http://schemas.microsoft.com/office/powerpoint/2010/main" val="3783440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4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4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/>
      <p:bldP spid="12" grpId="0"/>
      <p:bldP spid="13" grpId="0"/>
      <p:bldP spid="15" grpId="0"/>
      <p:bldP spid="1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936630" y="820618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dirty="0">
                <a:solidFill>
                  <a:srgbClr val="1104BC"/>
                </a:solidFill>
                <a:latin typeface="Times New Roman" pitchFamily="18" charset="0"/>
                <a:cs typeface="Times New Roman" pitchFamily="18" charset="0"/>
              </a:rPr>
              <a:t>Cờ </a:t>
            </a:r>
            <a:r>
              <a:rPr lang="en-US" sz="2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bận</a:t>
            </a:r>
            <a:r>
              <a:rPr lang="en-US" sz="2300" b="1" dirty="0">
                <a:solidFill>
                  <a:srgbClr val="1104BC"/>
                </a:solidFill>
                <a:latin typeface="Times New Roman" pitchFamily="18" charset="0"/>
                <a:cs typeface="Times New Roman" pitchFamily="18" charset="0"/>
              </a:rPr>
              <a:t> vẫy gió</a:t>
            </a:r>
            <a:endParaRPr lang="en-US" sz="2300" dirty="0"/>
          </a:p>
        </p:txBody>
      </p:sp>
      <p:sp>
        <p:nvSpPr>
          <p:cNvPr id="9" name="TextBox 8"/>
          <p:cNvSpPr txBox="1"/>
          <p:nvPr/>
        </p:nvSpPr>
        <p:spPr>
          <a:xfrm>
            <a:off x="5486400" y="838200"/>
            <a:ext cx="2819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1104BC"/>
                </a:solidFill>
                <a:latin typeface="Times New Roman" pitchFamily="18" charset="0"/>
                <a:cs typeface="Times New Roman" pitchFamily="18" charset="0"/>
              </a:rPr>
              <a:t>Chữ 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bận</a:t>
            </a:r>
            <a:r>
              <a:rPr lang="en-US" sz="2200" b="1" dirty="0">
                <a:solidFill>
                  <a:srgbClr val="1104BC"/>
                </a:solidFill>
                <a:latin typeface="Times New Roman" pitchFamily="18" charset="0"/>
                <a:cs typeface="Times New Roman" pitchFamily="18" charset="0"/>
              </a:rPr>
              <a:t> thành thơ</a:t>
            </a:r>
            <a:endParaRPr lang="en-US" sz="2200" dirty="0"/>
          </a:p>
        </p:txBody>
      </p:sp>
      <p:sp>
        <p:nvSpPr>
          <p:cNvPr id="10" name="TextBox 9"/>
          <p:cNvSpPr txBox="1"/>
          <p:nvPr/>
        </p:nvSpPr>
        <p:spPr>
          <a:xfrm>
            <a:off x="1160581" y="3053862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dirty="0">
                <a:solidFill>
                  <a:srgbClr val="1104BC"/>
                </a:solidFill>
                <a:latin typeface="Times New Roman" pitchFamily="18" charset="0"/>
                <a:cs typeface="Times New Roman" pitchFamily="18" charset="0"/>
              </a:rPr>
              <a:t>Hạt </a:t>
            </a:r>
            <a:r>
              <a:rPr lang="en-US" sz="2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bận</a:t>
            </a:r>
            <a:r>
              <a:rPr lang="en-US" sz="2300" b="1" dirty="0">
                <a:solidFill>
                  <a:srgbClr val="1104BC"/>
                </a:solidFill>
                <a:latin typeface="Times New Roman" pitchFamily="18" charset="0"/>
                <a:cs typeface="Times New Roman" pitchFamily="18" charset="0"/>
              </a:rPr>
              <a:t> vào mùa</a:t>
            </a:r>
            <a:endParaRPr lang="en-US" sz="2300" dirty="0"/>
          </a:p>
        </p:txBody>
      </p:sp>
      <p:sp>
        <p:nvSpPr>
          <p:cNvPr id="11" name="TextBox 10"/>
          <p:cNvSpPr txBox="1"/>
          <p:nvPr/>
        </p:nvSpPr>
        <p:spPr>
          <a:xfrm>
            <a:off x="4273067" y="3001109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dirty="0">
                <a:solidFill>
                  <a:srgbClr val="1104BC"/>
                </a:solidFill>
                <a:latin typeface="Times New Roman" pitchFamily="18" charset="0"/>
                <a:cs typeface="Times New Roman" pitchFamily="18" charset="0"/>
              </a:rPr>
              <a:t>Than </a:t>
            </a:r>
            <a:r>
              <a:rPr lang="en-US" sz="2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bận</a:t>
            </a:r>
            <a:r>
              <a:rPr lang="en-US" sz="2300" b="1" dirty="0">
                <a:solidFill>
                  <a:srgbClr val="1104BC"/>
                </a:solidFill>
                <a:latin typeface="Times New Roman" pitchFamily="18" charset="0"/>
                <a:cs typeface="Times New Roman" pitchFamily="18" charset="0"/>
              </a:rPr>
              <a:t> làm lửa.</a:t>
            </a:r>
          </a:p>
        </p:txBody>
      </p:sp>
      <p:pic>
        <p:nvPicPr>
          <p:cNvPr id="2050" name="Picture 2" descr="D:\Hinh nen PowerPonit\co-to-quoc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263" y="1354016"/>
            <a:ext cx="22098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82063" y="838203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dirty="0">
                <a:solidFill>
                  <a:srgbClr val="1104BC"/>
                </a:solidFill>
                <a:latin typeface="Times New Roman" pitchFamily="18" charset="0"/>
                <a:cs typeface="Times New Roman" pitchFamily="18" charset="0"/>
              </a:rPr>
              <a:t>Cái hoa </a:t>
            </a:r>
            <a:r>
              <a:rPr lang="en-US" sz="2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bận</a:t>
            </a:r>
            <a:r>
              <a:rPr lang="en-US" sz="2300" b="1" dirty="0">
                <a:solidFill>
                  <a:srgbClr val="1104BC"/>
                </a:solidFill>
                <a:latin typeface="Times New Roman" pitchFamily="18" charset="0"/>
                <a:cs typeface="Times New Roman" pitchFamily="18" charset="0"/>
              </a:rPr>
              <a:t> đỏ</a:t>
            </a:r>
            <a:endParaRPr lang="en-US" sz="2300" dirty="0"/>
          </a:p>
        </p:txBody>
      </p:sp>
      <p:pic>
        <p:nvPicPr>
          <p:cNvPr id="2052" name="Picture 4" descr="D:\Hinh nen PowerPonit\hoa-hong-d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263" y="1371600"/>
            <a:ext cx="2280138" cy="1482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Hinh nen PowerPonit\VvQsjfj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7063" y="1354016"/>
            <a:ext cx="2286000" cy="144780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pic>
        <p:nvPicPr>
          <p:cNvPr id="2054" name="Picture 6" descr="D:\Hinh nen PowerPonit\d3-1574929131490210596198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0315" y="3587261"/>
            <a:ext cx="2432533" cy="188155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52400" y="0"/>
            <a:ext cx="2209800" cy="4763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prstTxWarp prst="textWave2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800" b="1" dirty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Tìm hiểu bài</a:t>
            </a:r>
          </a:p>
        </p:txBody>
      </p:sp>
      <p:pic>
        <p:nvPicPr>
          <p:cNvPr id="1026" name="Picture 2" descr="D:\Hinh nen PowerPonit\bong-lua-chin-la-bong-lua-cui-dau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106" y="3511061"/>
            <a:ext cx="2514600" cy="195775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8030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Callout 2"/>
          <p:cNvSpPr/>
          <p:nvPr/>
        </p:nvSpPr>
        <p:spPr>
          <a:xfrm>
            <a:off x="134816" y="457200"/>
            <a:ext cx="8229600" cy="961292"/>
          </a:xfrm>
          <a:prstGeom prst="cloud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400" b="1" dirty="0" err="1">
                <a:solidFill>
                  <a:srgbClr val="1104B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>
                <a:solidFill>
                  <a:srgbClr val="1104BC"/>
                </a:solidFill>
                <a:latin typeface="Times New Roman" pitchFamily="18" charset="0"/>
                <a:cs typeface="Times New Roman" pitchFamily="18" charset="0"/>
              </a:rPr>
              <a:t> 1b: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Mọi người xung quanh bé bận những việc gì ?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1524000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dirty="0">
                <a:solidFill>
                  <a:srgbClr val="1104BC"/>
                </a:solidFill>
                <a:latin typeface="Times New Roman" pitchFamily="18" charset="0"/>
                <a:cs typeface="Times New Roman" pitchFamily="18" charset="0"/>
              </a:rPr>
              <a:t>Cô </a:t>
            </a:r>
            <a:r>
              <a:rPr lang="en-US" sz="2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bận</a:t>
            </a:r>
            <a:r>
              <a:rPr lang="en-US" sz="2300" b="1" dirty="0">
                <a:solidFill>
                  <a:srgbClr val="1104BC"/>
                </a:solidFill>
                <a:latin typeface="Times New Roman" pitchFamily="18" charset="0"/>
                <a:cs typeface="Times New Roman" pitchFamily="18" charset="0"/>
              </a:rPr>
              <a:t> cấy lúa</a:t>
            </a:r>
            <a:endParaRPr lang="en-US" sz="2300" dirty="0"/>
          </a:p>
        </p:txBody>
      </p:sp>
      <p:sp>
        <p:nvSpPr>
          <p:cNvPr id="7" name="TextBox 6"/>
          <p:cNvSpPr txBox="1"/>
          <p:nvPr/>
        </p:nvSpPr>
        <p:spPr>
          <a:xfrm>
            <a:off x="3212129" y="1570892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dirty="0">
                <a:solidFill>
                  <a:srgbClr val="1104BC"/>
                </a:solidFill>
                <a:latin typeface="Times New Roman" pitchFamily="18" charset="0"/>
                <a:cs typeface="Times New Roman" pitchFamily="18" charset="0"/>
              </a:rPr>
              <a:t>Chú </a:t>
            </a:r>
            <a:r>
              <a:rPr lang="en-US" sz="2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bận</a:t>
            </a:r>
            <a:r>
              <a:rPr lang="en-US" sz="2300" b="1" dirty="0">
                <a:solidFill>
                  <a:srgbClr val="1104BC"/>
                </a:solidFill>
                <a:latin typeface="Times New Roman" pitchFamily="18" charset="0"/>
                <a:cs typeface="Times New Roman" pitchFamily="18" charset="0"/>
              </a:rPr>
              <a:t> đánh thù</a:t>
            </a:r>
            <a:endParaRPr lang="en-US" sz="2300" dirty="0"/>
          </a:p>
        </p:txBody>
      </p:sp>
      <p:sp>
        <p:nvSpPr>
          <p:cNvPr id="8" name="TextBox 7"/>
          <p:cNvSpPr txBox="1"/>
          <p:nvPr/>
        </p:nvSpPr>
        <p:spPr>
          <a:xfrm>
            <a:off x="381000" y="4267200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dirty="0">
                <a:solidFill>
                  <a:srgbClr val="1104BC"/>
                </a:solidFill>
                <a:latin typeface="Times New Roman" pitchFamily="18" charset="0"/>
                <a:cs typeface="Times New Roman" pitchFamily="18" charset="0"/>
              </a:rPr>
              <a:t>Mẹ </a:t>
            </a:r>
            <a:r>
              <a:rPr lang="en-US" sz="2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bận</a:t>
            </a:r>
            <a:r>
              <a:rPr lang="en-US" sz="2300" b="1" dirty="0">
                <a:solidFill>
                  <a:srgbClr val="1104BC"/>
                </a:solidFill>
                <a:latin typeface="Times New Roman" pitchFamily="18" charset="0"/>
                <a:cs typeface="Times New Roman" pitchFamily="18" charset="0"/>
              </a:rPr>
              <a:t> hát ru</a:t>
            </a:r>
            <a:endParaRPr lang="en-US" sz="2300" dirty="0"/>
          </a:p>
        </p:txBody>
      </p:sp>
      <p:sp>
        <p:nvSpPr>
          <p:cNvPr id="9" name="TextBox 8"/>
          <p:cNvSpPr txBox="1"/>
          <p:nvPr/>
        </p:nvSpPr>
        <p:spPr>
          <a:xfrm>
            <a:off x="6518031" y="2286000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dirty="0">
                <a:solidFill>
                  <a:srgbClr val="1104BC"/>
                </a:solidFill>
                <a:latin typeface="Times New Roman" pitchFamily="18" charset="0"/>
                <a:cs typeface="Times New Roman" pitchFamily="18" charset="0"/>
              </a:rPr>
              <a:t>Bà </a:t>
            </a:r>
            <a:r>
              <a:rPr lang="en-US" sz="2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bận</a:t>
            </a:r>
            <a:r>
              <a:rPr lang="en-US" sz="2300" b="1" dirty="0">
                <a:solidFill>
                  <a:srgbClr val="1104BC"/>
                </a:solidFill>
                <a:latin typeface="Times New Roman" pitchFamily="18" charset="0"/>
                <a:cs typeface="Times New Roman" pitchFamily="18" charset="0"/>
              </a:rPr>
              <a:t> thổi nấu.</a:t>
            </a:r>
            <a:endParaRPr lang="en-US" sz="2300" dirty="0"/>
          </a:p>
        </p:txBody>
      </p:sp>
      <p:pic>
        <p:nvPicPr>
          <p:cNvPr id="12" name="Picture 13" descr="1735215969-2-4_ba2029-4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754924"/>
            <a:ext cx="26670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 descr="D:\Hinh nen PowerPonit\unnamed (7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57400"/>
            <a:ext cx="24384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Hinh nen PowerPonit\unnamed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1494" y="3886200"/>
            <a:ext cx="2895600" cy="1553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52400" y="0"/>
            <a:ext cx="2209800" cy="4763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prstTxWarp prst="textWave2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800" b="1" dirty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Tìm hiểu bài</a:t>
            </a:r>
          </a:p>
        </p:txBody>
      </p:sp>
      <p:pic>
        <p:nvPicPr>
          <p:cNvPr id="13" name="Picture 3" descr="D:\Hinh nen PowerPonit\nhung-hinh-anh-bi-trang-ve-cuoc-chien-tranh-bao-ve-bien-gioi-phia-bac-nam-1979-hinh-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8448" y="2057400"/>
            <a:ext cx="2445859" cy="17174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51149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7" grpId="0"/>
      <p:bldP spid="8" grpId="0"/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loud 7"/>
          <p:cNvSpPr/>
          <p:nvPr/>
        </p:nvSpPr>
        <p:spPr>
          <a:xfrm>
            <a:off x="609600" y="762000"/>
            <a:ext cx="2971800" cy="914400"/>
          </a:xfrm>
          <a:prstGeom prst="clou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b="1" dirty="0" err="1">
                <a:solidFill>
                  <a:srgbClr val="1104BC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000" b="1" dirty="0">
                <a:solidFill>
                  <a:srgbClr val="1104B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bận</a:t>
            </a:r>
            <a:r>
              <a:rPr lang="en-US" sz="2000" b="1" dirty="0">
                <a:solidFill>
                  <a:srgbClr val="1104BC"/>
                </a:solidFill>
                <a:latin typeface="Times New Roman" pitchFamily="18" charset="0"/>
                <a:cs typeface="Times New Roman" pitchFamily="18" charset="0"/>
              </a:rPr>
              <a:t> bú</a:t>
            </a:r>
            <a:endParaRPr lang="en-US" sz="2000" dirty="0"/>
          </a:p>
        </p:txBody>
      </p:sp>
      <p:sp>
        <p:nvSpPr>
          <p:cNvPr id="9" name="Cloud 8"/>
          <p:cNvSpPr/>
          <p:nvPr/>
        </p:nvSpPr>
        <p:spPr>
          <a:xfrm>
            <a:off x="5580186" y="2842846"/>
            <a:ext cx="3423138" cy="990600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Bận</a:t>
            </a:r>
            <a:r>
              <a:rPr lang="en-US" sz="2000" b="1" dirty="0">
                <a:solidFill>
                  <a:srgbClr val="1104BC"/>
                </a:solidFill>
                <a:latin typeface="Times New Roman" pitchFamily="18" charset="0"/>
                <a:cs typeface="Times New Roman" pitchFamily="18" charset="0"/>
              </a:rPr>
              <a:t> nhìn ánh sáng</a:t>
            </a:r>
          </a:p>
        </p:txBody>
      </p:sp>
      <p:sp>
        <p:nvSpPr>
          <p:cNvPr id="10" name="Cloud 9"/>
          <p:cNvSpPr/>
          <p:nvPr/>
        </p:nvSpPr>
        <p:spPr>
          <a:xfrm>
            <a:off x="4876800" y="517222"/>
            <a:ext cx="3276600" cy="914400"/>
          </a:xfrm>
          <a:prstGeom prst="clou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Bận</a:t>
            </a:r>
            <a:r>
              <a:rPr lang="en-US" sz="2000" b="1" dirty="0">
                <a:solidFill>
                  <a:srgbClr val="1104BC"/>
                </a:solidFill>
                <a:latin typeface="Times New Roman" pitchFamily="18" charset="0"/>
                <a:cs typeface="Times New Roman" pitchFamily="18" charset="0"/>
              </a:rPr>
              <a:t> ngủ 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bận</a:t>
            </a:r>
            <a:r>
              <a:rPr lang="en-US" sz="2000" b="1" dirty="0">
                <a:solidFill>
                  <a:srgbClr val="1104BC"/>
                </a:solidFill>
                <a:latin typeface="Times New Roman" pitchFamily="18" charset="0"/>
                <a:cs typeface="Times New Roman" pitchFamily="18" charset="0"/>
              </a:rPr>
              <a:t> chơi</a:t>
            </a:r>
            <a:endParaRPr lang="en-US" sz="2000" dirty="0"/>
          </a:p>
        </p:txBody>
      </p:sp>
      <p:sp>
        <p:nvSpPr>
          <p:cNvPr id="11" name="Cloud 10"/>
          <p:cNvSpPr/>
          <p:nvPr/>
        </p:nvSpPr>
        <p:spPr>
          <a:xfrm>
            <a:off x="0" y="3751384"/>
            <a:ext cx="3429000" cy="990600"/>
          </a:xfrm>
          <a:prstGeom prst="clou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Bận</a:t>
            </a:r>
            <a:r>
              <a:rPr lang="en-US" sz="2000" b="1" dirty="0">
                <a:solidFill>
                  <a:srgbClr val="1104BC"/>
                </a:solidFill>
                <a:latin typeface="Times New Roman" pitchFamily="18" charset="0"/>
                <a:cs typeface="Times New Roman" pitchFamily="18" charset="0"/>
              </a:rPr>
              <a:t> tập khóc cười</a:t>
            </a:r>
            <a:endParaRPr lang="en-US" sz="2000" dirty="0"/>
          </a:p>
        </p:txBody>
      </p:sp>
      <p:pic>
        <p:nvPicPr>
          <p:cNvPr id="12" name="Picture 2" descr="Hình ảnh có liên qua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324" y="1799492"/>
            <a:ext cx="2667000" cy="1371600"/>
          </a:xfrm>
          <a:prstGeom prst="rect">
            <a:avLst/>
          </a:prstGeom>
          <a:noFill/>
        </p:spPr>
      </p:pic>
      <p:pic>
        <p:nvPicPr>
          <p:cNvPr id="13" name="Picture 4" descr="Kết quả hình ảnh cho em be bú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67200" y="1318848"/>
            <a:ext cx="2057400" cy="1371600"/>
          </a:xfrm>
          <a:prstGeom prst="rect">
            <a:avLst/>
          </a:prstGeom>
          <a:noFill/>
        </p:spPr>
      </p:pic>
      <p:pic>
        <p:nvPicPr>
          <p:cNvPr id="3074" name="Picture 2" descr="D:\Hinh nen PowerPonit\do-choi-huu-dung-cho-b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318848"/>
            <a:ext cx="22098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Hinh nen PowerPonit\em-be-de-thuong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9461" y="3962400"/>
            <a:ext cx="24384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Hinh nen PowerPonit\resize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124201"/>
            <a:ext cx="1981200" cy="104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D:\Hinh nen PowerPonit\Hình-baby-cute-dễ-thương-1024x640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191000"/>
            <a:ext cx="1981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E1059DE-39C6-468D-BAFD-EAEDF91764EF}"/>
              </a:ext>
            </a:extLst>
          </p:cNvPr>
          <p:cNvSpPr txBox="1"/>
          <p:nvPr/>
        </p:nvSpPr>
        <p:spPr>
          <a:xfrm>
            <a:off x="991035" y="146456"/>
            <a:ext cx="459457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bận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0659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152400" y="255097"/>
            <a:ext cx="8229600" cy="990600"/>
          </a:xfrm>
          <a:prstGeom prst="cloudCallout">
            <a:avLst>
              <a:gd name="adj1" fmla="val -21545"/>
              <a:gd name="adj2" fmla="val 82618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400" b="1" dirty="0">
                <a:solidFill>
                  <a:srgbClr val="1104BC"/>
                </a:solidFill>
                <a:latin typeface="Times New Roman" pitchFamily="18" charset="0"/>
                <a:cs typeface="Times New Roman" pitchFamily="18" charset="0"/>
              </a:rPr>
              <a:t>Câu 3: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Vì sao mọi người, mọi vật bận mà vui ?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381000" y="1790698"/>
            <a:ext cx="6477000" cy="3124201"/>
          </a:xfrm>
          <a:prstGeom prst="wedgeRoundRect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just">
              <a:buFontTx/>
              <a:buChar char="-"/>
            </a:pPr>
            <a:r>
              <a:rPr lang="en-US" sz="2300" b="1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>
                <a:latin typeface="Times New Roman" pitchFamily="18" charset="0"/>
                <a:cs typeface="Times New Roman" pitchFamily="18" charset="0"/>
              </a:rPr>
              <a:t>ích</a:t>
            </a:r>
            <a:r>
              <a:rPr lang="en-US" sz="2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2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2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>
                <a:latin typeface="Times New Roman" pitchFamily="18" charset="0"/>
                <a:cs typeface="Times New Roman" pitchFamily="18" charset="0"/>
              </a:rPr>
              <a:t>niềm</a:t>
            </a:r>
            <a:r>
              <a:rPr lang="en-US" sz="2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23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 algn="just">
              <a:buFontTx/>
              <a:buChar char="-"/>
            </a:pPr>
            <a:r>
              <a:rPr lang="en-US" sz="2300" b="1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>
                <a:latin typeface="Times New Roman" pitchFamily="18" charset="0"/>
                <a:cs typeface="Times New Roman" pitchFamily="18" charset="0"/>
              </a:rPr>
              <a:t>bận</a:t>
            </a:r>
            <a:r>
              <a:rPr lang="en-US" sz="2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>
                <a:latin typeface="Times New Roman" pitchFamily="18" charset="0"/>
                <a:cs typeface="Times New Roman" pitchFamily="18" charset="0"/>
              </a:rPr>
              <a:t>rộn</a:t>
            </a:r>
            <a:r>
              <a:rPr lang="en-US" sz="2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2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2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300" b="1" dirty="0">
                <a:latin typeface="Times New Roman" pitchFamily="18" charset="0"/>
                <a:cs typeface="Times New Roman" pitchFamily="18" charset="0"/>
              </a:rPr>
              <a:t>, con </a:t>
            </a:r>
            <a:r>
              <a:rPr lang="en-US" sz="23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sz="2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2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3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 algn="just">
              <a:buFontTx/>
              <a:buChar char="-"/>
            </a:pPr>
            <a:r>
              <a:rPr lang="en-US" sz="2300" b="1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23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3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300" b="1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300" b="1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>
                <a:latin typeface="Times New Roman" pitchFamily="18" charset="0"/>
                <a:cs typeface="Times New Roman" pitchFamily="18" charset="0"/>
              </a:rPr>
              <a:t>hài</a:t>
            </a:r>
            <a:r>
              <a:rPr lang="en-US" sz="2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23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 algn="just">
              <a:buFontTx/>
              <a:buChar char="-"/>
            </a:pPr>
            <a:r>
              <a:rPr lang="en-US" sz="2300" b="1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>
                <a:latin typeface="Times New Roman" pitchFamily="18" charset="0"/>
                <a:cs typeface="Times New Roman" pitchFamily="18" charset="0"/>
              </a:rPr>
              <a:t>nhờ</a:t>
            </a:r>
            <a:r>
              <a:rPr lang="en-US" sz="2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2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300" b="1" dirty="0">
                <a:latin typeface="Times New Roman" pitchFamily="18" charset="0"/>
                <a:cs typeface="Times New Roman" pitchFamily="18" charset="0"/>
              </a:rPr>
              <a:t>, con </a:t>
            </a:r>
            <a:r>
              <a:rPr lang="en-US" sz="23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>
                <a:latin typeface="Times New Roman" pitchFamily="18" charset="0"/>
                <a:cs typeface="Times New Roman" pitchFamily="18" charset="0"/>
              </a:rPr>
              <a:t>ích</a:t>
            </a:r>
            <a:r>
              <a:rPr lang="en-US" sz="23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3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2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>
                <a:latin typeface="Times New Roman" pitchFamily="18" charset="0"/>
                <a:cs typeface="Times New Roman" pitchFamily="18" charset="0"/>
              </a:rPr>
              <a:t>mến</a:t>
            </a:r>
            <a:r>
              <a:rPr lang="en-US" sz="23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 algn="just">
              <a:buFontTx/>
              <a:buChar char="-"/>
            </a:pPr>
            <a:endParaRPr lang="en-US" sz="2300" dirty="0"/>
          </a:p>
        </p:txBody>
      </p:sp>
      <p:sp>
        <p:nvSpPr>
          <p:cNvPr id="7" name="TextBox 6"/>
          <p:cNvSpPr txBox="1"/>
          <p:nvPr/>
        </p:nvSpPr>
        <p:spPr>
          <a:xfrm>
            <a:off x="152400" y="0"/>
            <a:ext cx="2209800" cy="4763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prstTxWarp prst="textWave2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Tìm hiểu bài</a:t>
            </a:r>
          </a:p>
        </p:txBody>
      </p:sp>
    </p:spTree>
    <p:extLst>
      <p:ext uri="{BB962C8B-B14F-4D97-AF65-F5344CB8AC3E}">
        <p14:creationId xmlns:p14="http://schemas.microsoft.com/office/powerpoint/2010/main" val="2330506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orizontal Scroll 4"/>
          <p:cNvSpPr/>
          <p:nvPr/>
        </p:nvSpPr>
        <p:spPr>
          <a:xfrm>
            <a:off x="797170" y="2315309"/>
            <a:ext cx="4495800" cy="2051538"/>
          </a:xfrm>
          <a:prstGeom prst="horizontalScroll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 eaLnBrk="0" hangingPunct="0">
              <a:spcBef>
                <a:spcPct val="50000"/>
              </a:spcBef>
            </a:pPr>
            <a:r>
              <a:rPr lang="en-US" sz="2400" b="1" i="1" dirty="0">
                <a:solidFill>
                  <a:srgbClr val="1104BC"/>
                </a:solidFill>
                <a:latin typeface="Times New Roman" pitchFamily="18" charset="0"/>
              </a:rPr>
              <a:t>     </a:t>
            </a:r>
            <a:r>
              <a:rPr lang="en-US" sz="2400" b="1" i="1" dirty="0">
                <a:solidFill>
                  <a:srgbClr val="C00000"/>
                </a:solidFill>
                <a:latin typeface="Times New Roman" pitchFamily="18" charset="0"/>
              </a:rPr>
              <a:t>Mọi người, mọi vật và cả em bé đều bận rộn làm những công việc có ích, đem niềm vui nhỏ góp vào cuộc đời.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</a:p>
        </p:txBody>
      </p:sp>
      <p:pic>
        <p:nvPicPr>
          <p:cNvPr id="7" name="PA_图片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1877" y="1600201"/>
            <a:ext cx="3124201" cy="973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878027" y="1840522"/>
            <a:ext cx="14943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Nội dung:</a:t>
            </a:r>
          </a:p>
        </p:txBody>
      </p:sp>
    </p:spTree>
    <p:extLst>
      <p:ext uri="{BB962C8B-B14F-4D97-AF65-F5344CB8AC3E}">
        <p14:creationId xmlns:p14="http://schemas.microsoft.com/office/powerpoint/2010/main" val="878330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1676400"/>
            <a:ext cx="2672862" cy="3477875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1104BC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br>
              <a:rPr lang="en-US" sz="2200" b="1" dirty="0">
                <a:solidFill>
                  <a:srgbClr val="1104B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200" b="1" dirty="0">
                <a:solidFill>
                  <a:srgbClr val="1104BC"/>
                </a:solidFill>
                <a:latin typeface="Times New Roman" pitchFamily="18" charset="0"/>
                <a:cs typeface="Times New Roman" pitchFamily="18" charset="0"/>
              </a:rPr>
              <a:t>Sông Hồng </a:t>
            </a:r>
          </a:p>
          <a:p>
            <a:r>
              <a:rPr lang="en-US" sz="2200" b="1" dirty="0">
                <a:solidFill>
                  <a:srgbClr val="1104BC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br>
              <a:rPr lang="en-US" sz="2200" b="1" dirty="0">
                <a:solidFill>
                  <a:srgbClr val="1104B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200" b="1" dirty="0">
                <a:solidFill>
                  <a:srgbClr val="1104BC"/>
                </a:solidFill>
                <a:latin typeface="Times New Roman" pitchFamily="18" charset="0"/>
                <a:cs typeface="Times New Roman" pitchFamily="18" charset="0"/>
              </a:rPr>
              <a:t>Lịch bận </a:t>
            </a:r>
          </a:p>
          <a:p>
            <a:r>
              <a:rPr lang="en-US" sz="2200" b="1" dirty="0">
                <a:solidFill>
                  <a:srgbClr val="1104BC"/>
                </a:solidFill>
                <a:latin typeface="Times New Roman" pitchFamily="18" charset="0"/>
                <a:cs typeface="Times New Roman" pitchFamily="18" charset="0"/>
              </a:rPr>
              <a:t>Con</a:t>
            </a:r>
            <a:br>
              <a:rPr lang="en-US" sz="2200" b="1" dirty="0">
                <a:solidFill>
                  <a:srgbClr val="1104B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200" b="1" dirty="0">
                <a:solidFill>
                  <a:srgbClr val="1104BC"/>
                </a:solidFill>
                <a:latin typeface="Times New Roman" pitchFamily="18" charset="0"/>
                <a:cs typeface="Times New Roman" pitchFamily="18" charset="0"/>
              </a:rPr>
              <a:t>Cái hoa</a:t>
            </a:r>
            <a:br>
              <a:rPr lang="en-US" sz="2200" b="1" dirty="0">
                <a:solidFill>
                  <a:srgbClr val="1104B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200" b="1" dirty="0">
                <a:solidFill>
                  <a:srgbClr val="1104BC"/>
                </a:solidFill>
                <a:latin typeface="Times New Roman" pitchFamily="18" charset="0"/>
                <a:cs typeface="Times New Roman" pitchFamily="18" charset="0"/>
              </a:rPr>
              <a:t>Cờ</a:t>
            </a:r>
            <a:br>
              <a:rPr lang="en-US" sz="2200" b="1" dirty="0">
                <a:solidFill>
                  <a:srgbClr val="1104B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200" b="1" dirty="0">
                <a:solidFill>
                  <a:srgbClr val="1104BC"/>
                </a:solidFill>
                <a:latin typeface="Times New Roman" pitchFamily="18" charset="0"/>
                <a:cs typeface="Times New Roman" pitchFamily="18" charset="0"/>
              </a:rPr>
              <a:t>Chữ bận </a:t>
            </a:r>
          </a:p>
          <a:p>
            <a:r>
              <a:rPr lang="en-US" sz="2200" b="1" dirty="0">
                <a:solidFill>
                  <a:srgbClr val="1104BC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br>
              <a:rPr lang="en-US" sz="2200" b="1" dirty="0">
                <a:solidFill>
                  <a:srgbClr val="1104B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200" b="1" dirty="0">
                <a:solidFill>
                  <a:srgbClr val="1104BC"/>
                </a:solidFill>
                <a:latin typeface="Times New Roman" pitchFamily="18" charset="0"/>
                <a:cs typeface="Times New Roman" pitchFamily="18" charset="0"/>
              </a:rPr>
              <a:t>Than bận</a:t>
            </a:r>
          </a:p>
        </p:txBody>
      </p:sp>
      <p:sp>
        <p:nvSpPr>
          <p:cNvPr id="6" name="Rectangle 5"/>
          <p:cNvSpPr/>
          <p:nvPr/>
        </p:nvSpPr>
        <p:spPr>
          <a:xfrm>
            <a:off x="3311777" y="2332877"/>
            <a:ext cx="2643552" cy="2800767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200" b="1" dirty="0">
                <a:solidFill>
                  <a:srgbClr val="1104BC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br>
              <a:rPr lang="en-US" sz="2200" b="1" dirty="0">
                <a:solidFill>
                  <a:srgbClr val="1104B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200" b="1" dirty="0">
                <a:solidFill>
                  <a:srgbClr val="1104BC"/>
                </a:solidFill>
                <a:latin typeface="Times New Roman" pitchFamily="18" charset="0"/>
                <a:cs typeface="Times New Roman" pitchFamily="18" charset="0"/>
              </a:rPr>
              <a:t>Chú bận </a:t>
            </a:r>
          </a:p>
          <a:p>
            <a:r>
              <a:rPr lang="en-US" sz="2200" b="1" dirty="0">
                <a:solidFill>
                  <a:srgbClr val="1104BC"/>
                </a:solidFill>
                <a:latin typeface="Times New Roman" pitchFamily="18" charset="0"/>
                <a:cs typeface="Times New Roman" pitchFamily="18" charset="0"/>
              </a:rPr>
              <a:t>Mẹ </a:t>
            </a:r>
          </a:p>
          <a:p>
            <a:r>
              <a:rPr lang="en-US" sz="2200" b="1" dirty="0">
                <a:solidFill>
                  <a:srgbClr val="1104BC"/>
                </a:solidFill>
                <a:latin typeface="Times New Roman" pitchFamily="18" charset="0"/>
                <a:cs typeface="Times New Roman" pitchFamily="18" charset="0"/>
              </a:rPr>
              <a:t>Bà bận </a:t>
            </a:r>
          </a:p>
          <a:p>
            <a:r>
              <a:rPr lang="en-US" sz="2200" b="1" dirty="0">
                <a:solidFill>
                  <a:srgbClr val="1104BC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br>
              <a:rPr lang="en-US" sz="2200" b="1" dirty="0">
                <a:solidFill>
                  <a:srgbClr val="1104B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200" b="1" dirty="0">
                <a:solidFill>
                  <a:srgbClr val="1104BC"/>
                </a:solidFill>
                <a:latin typeface="Times New Roman" pitchFamily="18" charset="0"/>
                <a:cs typeface="Times New Roman" pitchFamily="18" charset="0"/>
              </a:rPr>
              <a:t>Bận ngủ </a:t>
            </a:r>
          </a:p>
          <a:p>
            <a:r>
              <a:rPr lang="en-US" sz="2200" b="1" dirty="0">
                <a:solidFill>
                  <a:srgbClr val="1104BC"/>
                </a:solidFill>
                <a:latin typeface="Times New Roman" pitchFamily="18" charset="0"/>
                <a:cs typeface="Times New Roman" pitchFamily="18" charset="0"/>
              </a:rPr>
              <a:t>Bận</a:t>
            </a:r>
            <a:br>
              <a:rPr lang="en-US" sz="2200" b="1" dirty="0">
                <a:solidFill>
                  <a:srgbClr val="1104B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200" b="1" dirty="0">
                <a:solidFill>
                  <a:srgbClr val="1104BC"/>
                </a:solidFill>
                <a:latin typeface="Times New Roman" pitchFamily="18" charset="0"/>
                <a:cs typeface="Times New Roman" pitchFamily="18" charset="0"/>
              </a:rPr>
              <a:t>Bận nhìn </a:t>
            </a:r>
          </a:p>
        </p:txBody>
      </p:sp>
      <p:pic>
        <p:nvPicPr>
          <p:cNvPr id="2050" name="Picture 2" descr="D:\Hinh nen PowerPonit\heureux-mignon-petit-garcon-enfant-idee-lumineuse_97632-229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370" y="1"/>
            <a:ext cx="13716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576754" y="2057399"/>
            <a:ext cx="13716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1104BC"/>
                </a:solidFill>
                <a:latin typeface="Times New Roman" pitchFamily="18" charset="0"/>
                <a:cs typeface="Times New Roman" pitchFamily="18" charset="0"/>
              </a:rPr>
              <a:t>bận chảy</a:t>
            </a:r>
            <a:endParaRPr lang="en-US" sz="2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330571" y="2731476"/>
            <a:ext cx="14478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1104BC"/>
                </a:solidFill>
                <a:latin typeface="Times New Roman" pitchFamily="18" charset="0"/>
                <a:cs typeface="Times New Roman" pitchFamily="18" charset="0"/>
              </a:rPr>
              <a:t>tính ngày</a:t>
            </a:r>
            <a:endParaRPr lang="en-US" sz="2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207479" y="3399692"/>
            <a:ext cx="11430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1104BC"/>
                </a:solidFill>
                <a:latin typeface="Times New Roman" pitchFamily="18" charset="0"/>
                <a:cs typeface="Times New Roman" pitchFamily="18" charset="0"/>
              </a:rPr>
              <a:t>bận đỏ</a:t>
            </a:r>
            <a:endParaRPr lang="en-US" sz="2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324708" y="4073769"/>
            <a:ext cx="14478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1104BC"/>
                </a:solidFill>
                <a:latin typeface="Times New Roman" pitchFamily="18" charset="0"/>
                <a:cs typeface="Times New Roman" pitchFamily="18" charset="0"/>
              </a:rPr>
              <a:t>thành thơ</a:t>
            </a:r>
            <a:endParaRPr lang="en-US" sz="2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441939" y="4724400"/>
            <a:ext cx="12954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1104BC"/>
                </a:solidFill>
                <a:latin typeface="Times New Roman" pitchFamily="18" charset="0"/>
                <a:cs typeface="Times New Roman" pitchFamily="18" charset="0"/>
              </a:rPr>
              <a:t>làm lửa.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396160" y="2690431"/>
            <a:ext cx="13188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1104BC"/>
                </a:solidFill>
                <a:latin typeface="Times New Roman" pitchFamily="18" charset="0"/>
                <a:cs typeface="Times New Roman" pitchFamily="18" charset="0"/>
              </a:rPr>
              <a:t>đánh thù</a:t>
            </a:r>
            <a:endParaRPr lang="en-US" sz="2200" dirty="0"/>
          </a:p>
        </p:txBody>
      </p:sp>
      <p:sp>
        <p:nvSpPr>
          <p:cNvPr id="15" name="TextBox 14"/>
          <p:cNvSpPr txBox="1"/>
          <p:nvPr/>
        </p:nvSpPr>
        <p:spPr>
          <a:xfrm>
            <a:off x="4196868" y="3358646"/>
            <a:ext cx="13657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1104BC"/>
                </a:solidFill>
                <a:latin typeface="Times New Roman" pitchFamily="18" charset="0"/>
                <a:cs typeface="Times New Roman" pitchFamily="18" charset="0"/>
              </a:rPr>
              <a:t>thổi nấu.</a:t>
            </a:r>
            <a:endParaRPr lang="en-US" sz="2200" dirty="0"/>
          </a:p>
        </p:txBody>
      </p:sp>
      <p:sp>
        <p:nvSpPr>
          <p:cNvPr id="16" name="TextBox 15"/>
          <p:cNvSpPr txBox="1"/>
          <p:nvPr/>
        </p:nvSpPr>
        <p:spPr>
          <a:xfrm>
            <a:off x="4460637" y="4677493"/>
            <a:ext cx="13305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1104BC"/>
                </a:solidFill>
                <a:latin typeface="Times New Roman" pitchFamily="18" charset="0"/>
                <a:cs typeface="Times New Roman" pitchFamily="18" charset="0"/>
              </a:rPr>
              <a:t>ánh sáng.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366853" y="4009277"/>
            <a:ext cx="127194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1104BC"/>
                </a:solidFill>
                <a:latin typeface="Times New Roman" pitchFamily="18" charset="0"/>
                <a:cs typeface="Times New Roman" pitchFamily="18" charset="0"/>
              </a:rPr>
              <a:t>bận chơi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236658" y="3001098"/>
            <a:ext cx="2819400" cy="2123658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1104BC"/>
                </a:solidFill>
                <a:latin typeface="Times New Roman" pitchFamily="18" charset="0"/>
                <a:cs typeface="Times New Roman" pitchFamily="18" charset="0"/>
              </a:rPr>
              <a:t>Mọi</a:t>
            </a:r>
          </a:p>
          <a:p>
            <a:r>
              <a:rPr lang="en-US" sz="2200" b="1" dirty="0">
                <a:solidFill>
                  <a:srgbClr val="1104BC"/>
                </a:solidFill>
                <a:latin typeface="Times New Roman" pitchFamily="18" charset="0"/>
                <a:cs typeface="Times New Roman" pitchFamily="18" charset="0"/>
              </a:rPr>
              <a:t>Nên đời </a:t>
            </a:r>
          </a:p>
          <a:p>
            <a:r>
              <a:rPr lang="en-US" sz="2200" b="1" dirty="0">
                <a:solidFill>
                  <a:srgbClr val="1104BC"/>
                </a:solidFill>
                <a:latin typeface="Times New Roman" pitchFamily="18" charset="0"/>
                <a:cs typeface="Times New Roman" pitchFamily="18" charset="0"/>
              </a:rPr>
              <a:t>Con</a:t>
            </a:r>
            <a:br>
              <a:rPr lang="en-US" sz="2200" b="1" dirty="0">
                <a:solidFill>
                  <a:srgbClr val="1104B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200" b="1" dirty="0">
                <a:solidFill>
                  <a:srgbClr val="1104BC"/>
                </a:solidFill>
                <a:latin typeface="Times New Roman" pitchFamily="18" charset="0"/>
                <a:cs typeface="Times New Roman" pitchFamily="18" charset="0"/>
              </a:rPr>
              <a:t>Biết chăng</a:t>
            </a:r>
            <a:br>
              <a:rPr lang="en-US" sz="2200" b="1" dirty="0">
                <a:solidFill>
                  <a:srgbClr val="1104B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200" b="1" dirty="0">
                <a:solidFill>
                  <a:srgbClr val="1104BC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br>
              <a:rPr lang="en-US" sz="2200" b="1" dirty="0">
                <a:solidFill>
                  <a:srgbClr val="1104B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200" b="1" dirty="0">
                <a:solidFill>
                  <a:srgbClr val="1104BC"/>
                </a:solidFill>
                <a:latin typeface="Times New Roman" pitchFamily="18" charset="0"/>
                <a:cs typeface="Times New Roman" pitchFamily="18" charset="0"/>
              </a:rPr>
              <a:t>Góp vào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291736" y="4665776"/>
            <a:ext cx="1600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1104BC"/>
                </a:solidFill>
                <a:latin typeface="Times New Roman" pitchFamily="18" charset="0"/>
                <a:cs typeface="Times New Roman" pitchFamily="18" charset="0"/>
              </a:rPr>
              <a:t>đời chung.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590674" y="4009283"/>
            <a:ext cx="1143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1104BC"/>
                </a:solidFill>
                <a:latin typeface="Times New Roman" pitchFamily="18" charset="0"/>
                <a:cs typeface="Times New Roman" pitchFamily="18" charset="0"/>
              </a:rPr>
              <a:t>điều đó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250705" y="3335206"/>
            <a:ext cx="1143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1104BC"/>
                </a:solidFill>
                <a:latin typeface="Times New Roman" pitchFamily="18" charset="0"/>
                <a:cs typeface="Times New Roman" pitchFamily="18" charset="0"/>
              </a:rPr>
              <a:t>rộn vui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543907" y="762000"/>
            <a:ext cx="2705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Bận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502876" y="228600"/>
            <a:ext cx="2895600" cy="447020"/>
          </a:xfrm>
          <a:prstGeom prst="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prstTxWarp prst="textWave2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200" b="1" dirty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Học thuộc lòng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08893" y="1711569"/>
            <a:ext cx="1905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1104BC"/>
                </a:solidFill>
                <a:latin typeface="Times New Roman" pitchFamily="18" charset="0"/>
                <a:cs typeface="Times New Roman" pitchFamily="18" charset="0"/>
              </a:rPr>
              <a:t>thu bận xanh</a:t>
            </a:r>
            <a:endParaRPr lang="en-US" sz="2200" dirty="0"/>
          </a:p>
        </p:txBody>
      </p:sp>
      <p:sp>
        <p:nvSpPr>
          <p:cNvPr id="34" name="TextBox 33"/>
          <p:cNvSpPr txBox="1"/>
          <p:nvPr/>
        </p:nvSpPr>
        <p:spPr>
          <a:xfrm>
            <a:off x="767862" y="4413738"/>
            <a:ext cx="1828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1104BC"/>
                </a:solidFill>
                <a:latin typeface="Times New Roman" pitchFamily="18" charset="0"/>
                <a:cs typeface="Times New Roman" pitchFamily="18" charset="0"/>
              </a:rPr>
              <a:t>bận vào mùa</a:t>
            </a:r>
            <a:endParaRPr lang="en-US" sz="2200" dirty="0"/>
          </a:p>
        </p:txBody>
      </p:sp>
      <p:sp>
        <p:nvSpPr>
          <p:cNvPr id="35" name="TextBox 34"/>
          <p:cNvSpPr txBox="1"/>
          <p:nvPr/>
        </p:nvSpPr>
        <p:spPr>
          <a:xfrm>
            <a:off x="633047" y="3745523"/>
            <a:ext cx="1600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1104BC"/>
                </a:solidFill>
                <a:latin typeface="Times New Roman" pitchFamily="18" charset="0"/>
                <a:cs typeface="Times New Roman" pitchFamily="18" charset="0"/>
              </a:rPr>
              <a:t>bận vẫy gió</a:t>
            </a:r>
            <a:endParaRPr lang="en-US" sz="2200" dirty="0"/>
          </a:p>
        </p:txBody>
      </p:sp>
      <p:sp>
        <p:nvSpPr>
          <p:cNvPr id="36" name="TextBox 35"/>
          <p:cNvSpPr txBox="1"/>
          <p:nvPr/>
        </p:nvSpPr>
        <p:spPr>
          <a:xfrm>
            <a:off x="744416" y="2379785"/>
            <a:ext cx="1676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1104BC"/>
                </a:solidFill>
                <a:latin typeface="Times New Roman" pitchFamily="18" charset="0"/>
                <a:cs typeface="Times New Roman" pitchFamily="18" charset="0"/>
              </a:rPr>
              <a:t>xe bận chạy</a:t>
            </a:r>
            <a:endParaRPr lang="en-US" sz="2200" dirty="0"/>
          </a:p>
        </p:txBody>
      </p:sp>
      <p:sp>
        <p:nvSpPr>
          <p:cNvPr id="37" name="TextBox 36"/>
          <p:cNvSpPr txBox="1"/>
          <p:nvPr/>
        </p:nvSpPr>
        <p:spPr>
          <a:xfrm>
            <a:off x="762000" y="3059723"/>
            <a:ext cx="1828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1104BC"/>
                </a:solidFill>
                <a:latin typeface="Times New Roman" pitchFamily="18" charset="0"/>
                <a:cs typeface="Times New Roman" pitchFamily="18" charset="0"/>
              </a:rPr>
              <a:t>chim bận bay</a:t>
            </a:r>
            <a:endParaRPr lang="en-US" sz="2200" dirty="0"/>
          </a:p>
        </p:txBody>
      </p:sp>
      <p:sp>
        <p:nvSpPr>
          <p:cNvPr id="38" name="TextBox 37"/>
          <p:cNvSpPr txBox="1"/>
          <p:nvPr/>
        </p:nvSpPr>
        <p:spPr>
          <a:xfrm>
            <a:off x="3692770" y="2350477"/>
            <a:ext cx="1676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1104BC"/>
                </a:solidFill>
                <a:latin typeface="Times New Roman" pitchFamily="18" charset="0"/>
                <a:cs typeface="Times New Roman" pitchFamily="18" charset="0"/>
              </a:rPr>
              <a:t>bận cấy lúa</a:t>
            </a:r>
            <a:endParaRPr lang="en-US" sz="2200" dirty="0"/>
          </a:p>
        </p:txBody>
      </p:sp>
      <p:sp>
        <p:nvSpPr>
          <p:cNvPr id="39" name="TextBox 38"/>
          <p:cNvSpPr txBox="1"/>
          <p:nvPr/>
        </p:nvSpPr>
        <p:spPr>
          <a:xfrm>
            <a:off x="3774831" y="3018692"/>
            <a:ext cx="1524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1104BC"/>
                </a:solidFill>
                <a:latin typeface="Times New Roman" pitchFamily="18" charset="0"/>
                <a:cs typeface="Times New Roman" pitchFamily="18" charset="0"/>
              </a:rPr>
              <a:t>bận hát ru</a:t>
            </a:r>
            <a:endParaRPr lang="en-US" sz="2200" dirty="0"/>
          </a:p>
        </p:txBody>
      </p:sp>
      <p:sp>
        <p:nvSpPr>
          <p:cNvPr id="41" name="TextBox 40"/>
          <p:cNvSpPr txBox="1"/>
          <p:nvPr/>
        </p:nvSpPr>
        <p:spPr>
          <a:xfrm>
            <a:off x="3851031" y="4366846"/>
            <a:ext cx="1905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1104BC"/>
                </a:solidFill>
                <a:latin typeface="Times New Roman" pitchFamily="18" charset="0"/>
                <a:cs typeface="Times New Roman" pitchFamily="18" charset="0"/>
              </a:rPr>
              <a:t>tập khóc cười</a:t>
            </a:r>
            <a:endParaRPr lang="en-US" sz="2200" dirty="0"/>
          </a:p>
        </p:txBody>
      </p:sp>
      <p:sp>
        <p:nvSpPr>
          <p:cNvPr id="43" name="TextBox 42"/>
          <p:cNvSpPr txBox="1"/>
          <p:nvPr/>
        </p:nvSpPr>
        <p:spPr>
          <a:xfrm>
            <a:off x="3862754" y="3675184"/>
            <a:ext cx="1524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1104BC"/>
                </a:solidFill>
                <a:latin typeface="Times New Roman" pitchFamily="18" charset="0"/>
                <a:cs typeface="Times New Roman" pitchFamily="18" charset="0"/>
              </a:rPr>
              <a:t>con bận bú</a:t>
            </a:r>
            <a:endParaRPr lang="en-US" sz="2200" dirty="0"/>
          </a:p>
        </p:txBody>
      </p:sp>
      <p:sp>
        <p:nvSpPr>
          <p:cNvPr id="44" name="TextBox 43"/>
          <p:cNvSpPr txBox="1"/>
          <p:nvPr/>
        </p:nvSpPr>
        <p:spPr>
          <a:xfrm>
            <a:off x="6811108" y="3018692"/>
            <a:ext cx="1905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1104BC"/>
                </a:solidFill>
                <a:latin typeface="Times New Roman" pitchFamily="18" charset="0"/>
                <a:cs typeface="Times New Roman" pitchFamily="18" charset="0"/>
              </a:rPr>
              <a:t>người đều bận</a:t>
            </a:r>
            <a:endParaRPr lang="en-US" sz="2200" dirty="0"/>
          </a:p>
        </p:txBody>
      </p:sp>
      <p:sp>
        <p:nvSpPr>
          <p:cNvPr id="45" name="TextBox 44"/>
          <p:cNvSpPr txBox="1"/>
          <p:nvPr/>
        </p:nvSpPr>
        <p:spPr>
          <a:xfrm>
            <a:off x="6781800" y="3681046"/>
            <a:ext cx="1524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1104BC"/>
                </a:solidFill>
                <a:latin typeface="Times New Roman" pitchFamily="18" charset="0"/>
                <a:cs typeface="Times New Roman" pitchFamily="18" charset="0"/>
              </a:rPr>
              <a:t>vừa ra đời</a:t>
            </a:r>
            <a:endParaRPr lang="en-US" sz="2200" dirty="0"/>
          </a:p>
        </p:txBody>
      </p:sp>
      <p:sp>
        <p:nvSpPr>
          <p:cNvPr id="46" name="TextBox 45"/>
          <p:cNvSpPr txBox="1"/>
          <p:nvPr/>
        </p:nvSpPr>
        <p:spPr>
          <a:xfrm>
            <a:off x="6734908" y="4343400"/>
            <a:ext cx="1752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1104BC"/>
                </a:solidFill>
                <a:latin typeface="Times New Roman" pitchFamily="18" charset="0"/>
                <a:cs typeface="Times New Roman" pitchFamily="18" charset="0"/>
              </a:rPr>
              <a:t>đem vui nhỏ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47515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3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4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4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5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5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/>
      <p:bldP spid="8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24" grpId="0" animBg="1"/>
      <p:bldP spid="25" grpId="0"/>
      <p:bldP spid="25" grpId="1"/>
      <p:bldP spid="26" grpId="0"/>
      <p:bldP spid="26" grpId="1"/>
      <p:bldP spid="27" grpId="0"/>
      <p:bldP spid="27" grpId="1"/>
      <p:bldP spid="2" grpId="0"/>
      <p:bldP spid="2" grpId="1"/>
      <p:bldP spid="34" grpId="0"/>
      <p:bldP spid="34" grpId="1"/>
      <p:bldP spid="35" grpId="0"/>
      <p:bldP spid="35" grpId="1"/>
      <p:bldP spid="36" grpId="0"/>
      <p:bldP spid="36" grpId="1"/>
      <p:bldP spid="37" grpId="0"/>
      <p:bldP spid="37" grpId="1"/>
      <p:bldP spid="38" grpId="0"/>
      <p:bldP spid="38" grpId="1"/>
      <p:bldP spid="39" grpId="0"/>
      <p:bldP spid="39" grpId="1"/>
      <p:bldP spid="41" grpId="0"/>
      <p:bldP spid="41" grpId="1"/>
      <p:bldP spid="43" grpId="0"/>
      <p:bldP spid="43" grpId="1"/>
      <p:bldP spid="44" grpId="0"/>
      <p:bldP spid="44" grpId="1"/>
      <p:bldP spid="45" grpId="0"/>
      <p:bldP spid="45" grpId="1"/>
      <p:bldP spid="46" grpId="0"/>
      <p:bldP spid="46" grpId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283567" y="2971798"/>
            <a:ext cx="2631833" cy="212365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1104BC"/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br>
              <a:rPr lang="en-US" sz="2200" b="1" dirty="0">
                <a:solidFill>
                  <a:srgbClr val="1104B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200" b="1" dirty="0">
                <a:solidFill>
                  <a:srgbClr val="1104BC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</a:p>
          <a:p>
            <a:r>
              <a:rPr lang="en-US" sz="2200" b="1" dirty="0">
                <a:solidFill>
                  <a:srgbClr val="1104BC"/>
                </a:solidFill>
                <a:latin typeface="Times New Roman" pitchFamily="18" charset="0"/>
                <a:cs typeface="Times New Roman" pitchFamily="18" charset="0"/>
              </a:rPr>
              <a:t>Con</a:t>
            </a:r>
            <a:br>
              <a:rPr lang="en-US" sz="2200" b="1" dirty="0">
                <a:solidFill>
                  <a:srgbClr val="1104B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200" b="1" dirty="0">
                <a:solidFill>
                  <a:srgbClr val="1104BC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br>
              <a:rPr lang="en-US" sz="2200" b="1" dirty="0">
                <a:solidFill>
                  <a:srgbClr val="1104B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200" b="1" dirty="0">
                <a:solidFill>
                  <a:srgbClr val="1104BC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br>
              <a:rPr lang="en-US" sz="2200" b="1" dirty="0">
                <a:solidFill>
                  <a:srgbClr val="1104B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200" b="1" dirty="0">
                <a:solidFill>
                  <a:srgbClr val="1104BC"/>
                </a:solidFill>
                <a:latin typeface="Times New Roman" pitchFamily="18" charset="0"/>
                <a:cs typeface="Times New Roman" pitchFamily="18" charset="0"/>
              </a:rPr>
              <a:t>Góp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315200" y="5209401"/>
            <a:ext cx="17115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Times New Roman" pitchFamily="18" charset="0"/>
                <a:cs typeface="Times New Roman" pitchFamily="18" charset="0"/>
              </a:rPr>
              <a:t>TRINH ĐƯỜNG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45830" y="1606061"/>
            <a:ext cx="2672862" cy="35247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1104BC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br>
              <a:rPr lang="en-US" sz="2200" b="1" dirty="0">
                <a:solidFill>
                  <a:srgbClr val="1104B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200" b="1" dirty="0">
                <a:solidFill>
                  <a:srgbClr val="1104BC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br>
              <a:rPr lang="en-US" sz="2200" b="1" dirty="0">
                <a:solidFill>
                  <a:srgbClr val="1104B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200" b="1" dirty="0">
                <a:solidFill>
                  <a:srgbClr val="1104BC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br>
              <a:rPr lang="en-US" sz="2200" b="1" dirty="0">
                <a:solidFill>
                  <a:srgbClr val="1104B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200" b="1" dirty="0">
                <a:solidFill>
                  <a:srgbClr val="1104BC"/>
                </a:solidFill>
                <a:latin typeface="Times New Roman" pitchFamily="18" charset="0"/>
                <a:cs typeface="Times New Roman" pitchFamily="18" charset="0"/>
              </a:rPr>
              <a:t>Lịch</a:t>
            </a:r>
            <a:br>
              <a:rPr lang="en-US" sz="2200" b="1" dirty="0">
                <a:solidFill>
                  <a:srgbClr val="1104B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200" b="1" dirty="0">
                <a:solidFill>
                  <a:srgbClr val="1104BC"/>
                </a:solidFill>
                <a:latin typeface="Times New Roman" pitchFamily="18" charset="0"/>
                <a:cs typeface="Times New Roman" pitchFamily="18" charset="0"/>
              </a:rPr>
              <a:t>Con</a:t>
            </a:r>
            <a:br>
              <a:rPr lang="en-US" sz="2200" b="1" dirty="0">
                <a:solidFill>
                  <a:srgbClr val="1104B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200" b="1" dirty="0">
                <a:solidFill>
                  <a:srgbClr val="1104BC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br>
              <a:rPr lang="en-US" sz="2200" b="1" dirty="0">
                <a:solidFill>
                  <a:srgbClr val="1104B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200" b="1" dirty="0">
                <a:solidFill>
                  <a:srgbClr val="1104BC"/>
                </a:solidFill>
                <a:latin typeface="Times New Roman" pitchFamily="18" charset="0"/>
                <a:cs typeface="Times New Roman" pitchFamily="18" charset="0"/>
              </a:rPr>
              <a:t>Cờ</a:t>
            </a:r>
            <a:br>
              <a:rPr lang="en-US" sz="2200" b="1" dirty="0">
                <a:solidFill>
                  <a:srgbClr val="1104B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200" b="1" dirty="0">
                <a:solidFill>
                  <a:srgbClr val="1104BC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br>
              <a:rPr lang="en-US" sz="2200" b="1" dirty="0">
                <a:solidFill>
                  <a:srgbClr val="1104B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200" b="1" dirty="0">
                <a:solidFill>
                  <a:srgbClr val="1104BC"/>
                </a:solidFill>
                <a:latin typeface="Times New Roman" pitchFamily="18" charset="0"/>
                <a:cs typeface="Times New Roman" pitchFamily="18" charset="0"/>
              </a:rPr>
              <a:t>Hạt </a:t>
            </a:r>
          </a:p>
          <a:p>
            <a:r>
              <a:rPr lang="en-US" sz="2200" b="1" dirty="0">
                <a:solidFill>
                  <a:srgbClr val="1104BC"/>
                </a:solidFill>
                <a:latin typeface="Times New Roman" pitchFamily="18" charset="0"/>
                <a:cs typeface="Times New Roman" pitchFamily="18" charset="0"/>
              </a:rPr>
              <a:t>Than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438400" y="762000"/>
            <a:ext cx="2705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Bận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397369" y="228600"/>
            <a:ext cx="2895600" cy="447020"/>
          </a:xfrm>
          <a:prstGeom prst="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prstTxWarp prst="textWave2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200" b="1" dirty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Học thuộc lòng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346939" y="2297725"/>
            <a:ext cx="2520461" cy="2800767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1104BC"/>
                </a:solidFill>
                <a:latin typeface="Times New Roman" pitchFamily="18" charset="0"/>
                <a:cs typeface="Times New Roman" pitchFamily="18" charset="0"/>
              </a:rPr>
              <a:t>Cô </a:t>
            </a:r>
          </a:p>
          <a:p>
            <a:r>
              <a:rPr lang="en-US" sz="2200" b="1" dirty="0">
                <a:solidFill>
                  <a:srgbClr val="1104BC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br>
              <a:rPr lang="en-US" sz="2200" b="1" dirty="0">
                <a:solidFill>
                  <a:srgbClr val="1104B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200" b="1" dirty="0">
                <a:solidFill>
                  <a:srgbClr val="1104BC"/>
                </a:solidFill>
                <a:latin typeface="Times New Roman" pitchFamily="18" charset="0"/>
                <a:cs typeface="Times New Roman" pitchFamily="18" charset="0"/>
              </a:rPr>
              <a:t>Mẹ </a:t>
            </a:r>
          </a:p>
          <a:p>
            <a:r>
              <a:rPr lang="en-US" sz="2200" b="1" dirty="0">
                <a:solidFill>
                  <a:srgbClr val="1104BC"/>
                </a:solidFill>
                <a:latin typeface="Times New Roman" pitchFamily="18" charset="0"/>
                <a:cs typeface="Times New Roman" pitchFamily="18" charset="0"/>
              </a:rPr>
              <a:t>Bà </a:t>
            </a:r>
          </a:p>
          <a:p>
            <a:r>
              <a:rPr lang="en-US" sz="2200" b="1" dirty="0">
                <a:solidFill>
                  <a:srgbClr val="1104BC"/>
                </a:solidFill>
                <a:latin typeface="Times New Roman" pitchFamily="18" charset="0"/>
                <a:cs typeface="Times New Roman" pitchFamily="18" charset="0"/>
              </a:rPr>
              <a:t>Còn </a:t>
            </a:r>
          </a:p>
          <a:p>
            <a:r>
              <a:rPr lang="en-US" sz="2200" b="1" dirty="0">
                <a:solidFill>
                  <a:srgbClr val="1104BC"/>
                </a:solidFill>
                <a:latin typeface="Times New Roman" pitchFamily="18" charset="0"/>
                <a:cs typeface="Times New Roman" pitchFamily="18" charset="0"/>
              </a:rPr>
              <a:t>Bận </a:t>
            </a:r>
          </a:p>
          <a:p>
            <a:r>
              <a:rPr lang="en-US" sz="2200" b="1" dirty="0">
                <a:solidFill>
                  <a:srgbClr val="1104BC"/>
                </a:solidFill>
                <a:latin typeface="Times New Roman" pitchFamily="18" charset="0"/>
                <a:cs typeface="Times New Roman" pitchFamily="18" charset="0"/>
              </a:rPr>
              <a:t>Bận</a:t>
            </a:r>
            <a:br>
              <a:rPr lang="en-US" sz="2200" b="1" dirty="0">
                <a:solidFill>
                  <a:srgbClr val="1104B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200" b="1" dirty="0">
                <a:solidFill>
                  <a:srgbClr val="1104BC"/>
                </a:solidFill>
                <a:latin typeface="Times New Roman" pitchFamily="18" charset="0"/>
                <a:cs typeface="Times New Roman" pitchFamily="18" charset="0"/>
              </a:rPr>
              <a:t>Bận</a:t>
            </a:r>
          </a:p>
        </p:txBody>
      </p:sp>
      <p:pic>
        <p:nvPicPr>
          <p:cNvPr id="3074" name="Picture 2" descr="D:\Hinh nen PowerPonit\2852.jpg_wh86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1723"/>
            <a:ext cx="2286000" cy="1207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0237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Callout 3"/>
          <p:cNvSpPr/>
          <p:nvPr/>
        </p:nvSpPr>
        <p:spPr>
          <a:xfrm>
            <a:off x="1066800" y="1066800"/>
            <a:ext cx="7162800" cy="2133600"/>
          </a:xfrm>
          <a:prstGeom prst="cloudCallout">
            <a:avLst>
              <a:gd name="adj1" fmla="val -12712"/>
              <a:gd name="adj2" fmla="val 46564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200" dirty="0">
                <a:solidFill>
                  <a:srgbClr val="1104B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200" b="1" dirty="0">
                <a:solidFill>
                  <a:srgbClr val="1104BC"/>
                </a:solidFill>
                <a:latin typeface="Times New Roman" pitchFamily="18" charset="0"/>
                <a:cs typeface="Times New Roman" pitchFamily="18" charset="0"/>
              </a:rPr>
              <a:t>Tiết học kết thúc rồi, cảm ơn tất cả các em!</a:t>
            </a:r>
          </a:p>
          <a:p>
            <a:pPr algn="just"/>
            <a:r>
              <a:rPr lang="en-US" sz="2200" dirty="0">
                <a:solidFill>
                  <a:srgbClr val="1104BC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200" b="1" dirty="0">
                <a:solidFill>
                  <a:srgbClr val="1104BC"/>
                </a:solidFill>
                <a:latin typeface="Times New Roman" pitchFamily="18" charset="0"/>
                <a:cs typeface="Times New Roman" pitchFamily="18" charset="0"/>
              </a:rPr>
              <a:t> Hãy tiếp tục học thuộc lòng bài thơ và chuẩn bị tốt cho bài chính tả Bận.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1000" y="990600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Bận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66800" y="457200"/>
            <a:ext cx="1524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1104BC"/>
                </a:solidFill>
                <a:latin typeface="Times New Roman" pitchFamily="18" charset="0"/>
                <a:cs typeface="Times New Roman" pitchFamily="18" charset="0"/>
              </a:rPr>
              <a:t>Tập đọc</a:t>
            </a:r>
          </a:p>
          <a:p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316522" y="1676398"/>
            <a:ext cx="26670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Trời thu bận xanh</a:t>
            </a:r>
            <a:br>
              <a:rPr lang="en-US" sz="22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Sông Hồng bận chảy</a:t>
            </a:r>
            <a:br>
              <a:rPr lang="en-US" sz="22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Cái xe bận chạy</a:t>
            </a:r>
            <a:br>
              <a:rPr lang="en-US" sz="22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Lịch bận tính ngày</a:t>
            </a:r>
            <a:br>
              <a:rPr lang="en-US" sz="22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Con chim bận bay</a:t>
            </a:r>
            <a:br>
              <a:rPr lang="en-US" sz="22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Cái hoa bận đỏ</a:t>
            </a:r>
            <a:br>
              <a:rPr lang="en-US" sz="22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Cờ bận vẫy gió</a:t>
            </a:r>
            <a:br>
              <a:rPr lang="en-US" sz="22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Chữ bận thành thơ</a:t>
            </a:r>
            <a:br>
              <a:rPr lang="en-US" sz="22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Hạt bận vào mùa</a:t>
            </a:r>
            <a:br>
              <a:rPr lang="en-US" sz="22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Than bận làm lửa.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458304" y="2338752"/>
            <a:ext cx="25908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Cô bận cấy lúa</a:t>
            </a:r>
            <a:br>
              <a:rPr lang="en-US" sz="22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Chú bận đánh thù</a:t>
            </a:r>
            <a:br>
              <a:rPr lang="en-US" sz="22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Mẹ bận hát ru</a:t>
            </a:r>
            <a:br>
              <a:rPr lang="en-US" sz="22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Bà bận thổi nấu.</a:t>
            </a:r>
            <a:br>
              <a:rPr lang="en-US" sz="22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Còn con bận bú</a:t>
            </a:r>
            <a:br>
              <a:rPr lang="en-US" sz="22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Bận ngủ bận chơi</a:t>
            </a:r>
            <a:br>
              <a:rPr lang="en-US" sz="22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Bận tập khóc cười</a:t>
            </a:r>
            <a:br>
              <a:rPr lang="en-US" sz="22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Bận nhìn ánh sáng.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353903" y="2971798"/>
            <a:ext cx="25908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Mọi người đều bận</a:t>
            </a:r>
            <a:br>
              <a:rPr lang="en-US" sz="22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Nên đời rộn vui</a:t>
            </a:r>
          </a:p>
          <a:p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Con vừa ra đời</a:t>
            </a:r>
            <a:br>
              <a:rPr lang="en-US" sz="22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Biết chăng điều đó</a:t>
            </a:r>
            <a:br>
              <a:rPr lang="en-US" sz="22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Mà đem vui nhỏ</a:t>
            </a:r>
            <a:br>
              <a:rPr lang="en-US" sz="22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Góp vào đời chung.                                                   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162800" y="5175739"/>
            <a:ext cx="1752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CHINH ĐƯỜNG</a:t>
            </a:r>
          </a:p>
        </p:txBody>
      </p:sp>
    </p:spTree>
    <p:extLst>
      <p:ext uri="{BB962C8B-B14F-4D97-AF65-F5344CB8AC3E}">
        <p14:creationId xmlns:p14="http://schemas.microsoft.com/office/powerpoint/2010/main" val="3677374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  <p:bldP spid="9" grpId="0"/>
      <p:bldP spid="10" grpId="0"/>
      <p:bldP spid="12" grpId="0"/>
      <p:bldP spid="13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1916728" y="422031"/>
            <a:ext cx="5486400" cy="791307"/>
          </a:xfrm>
          <a:prstGeom prst="ribbon2">
            <a:avLst>
              <a:gd name="adj1" fmla="val 31597"/>
              <a:gd name="adj2" fmla="val 50000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Khởi động: Trò chơi ô cửa bí mật</a:t>
            </a:r>
          </a:p>
        </p:txBody>
      </p:sp>
      <p:sp>
        <p:nvSpPr>
          <p:cNvPr id="11" name="Rectangle 10">
            <a:hlinkClick r:id="rId3" action="ppaction://hlinksldjump"/>
          </p:cNvPr>
          <p:cNvSpPr/>
          <p:nvPr/>
        </p:nvSpPr>
        <p:spPr bwMode="auto">
          <a:xfrm>
            <a:off x="2514600" y="1764322"/>
            <a:ext cx="2590800" cy="3221038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6" name="Rectangle 15">
            <a:hlinkClick r:id="rId5" action="ppaction://hlinksldjump"/>
          </p:cNvPr>
          <p:cNvSpPr/>
          <p:nvPr/>
        </p:nvSpPr>
        <p:spPr bwMode="auto">
          <a:xfrm>
            <a:off x="5867398" y="1793630"/>
            <a:ext cx="2514602" cy="3221038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pic>
        <p:nvPicPr>
          <p:cNvPr id="19" name="Picture 58" descr="addemoticons172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5112" y="50292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3124200" y="1295400"/>
            <a:ext cx="41148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i="1" dirty="0">
                <a:solidFill>
                  <a:srgbClr val="000000"/>
                </a:solidFill>
                <a:cs typeface="Times New Roman" pitchFamily="18" charset="0"/>
              </a:rPr>
              <a:t>Đọc bài:Trận bóng dưới lòng đường</a:t>
            </a:r>
            <a:r>
              <a:rPr lang="en-US" b="1" dirty="0">
                <a:solidFill>
                  <a:srgbClr val="000000"/>
                </a:solidFill>
                <a:cs typeface="Times New Roman" pitchFamily="18" charset="0"/>
              </a:rPr>
              <a:t>  </a:t>
            </a:r>
            <a:endParaRPr lang="en-US" b="1" i="1" dirty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2" name="Down Arrow 1">
            <a:hlinkClick r:id="rId7" action="ppaction://hlinksldjump"/>
          </p:cNvPr>
          <p:cNvSpPr/>
          <p:nvPr/>
        </p:nvSpPr>
        <p:spPr>
          <a:xfrm>
            <a:off x="8743877" y="4876800"/>
            <a:ext cx="242316" cy="565048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872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1" grpId="0" animBg="1"/>
      <p:bldP spid="1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05000" y="2667000"/>
            <a:ext cx="5410200" cy="609601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n-US" sz="3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XIN CHÀO </a:t>
            </a:r>
          </a:p>
          <a:p>
            <a:pPr algn="ctr"/>
            <a:r>
              <a:rPr lang="en-US" sz="3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VÀ HẸN GẶP LẠI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52955" y="838200"/>
            <a:ext cx="5715000" cy="838200"/>
          </a:xfrm>
          <a:prstGeom prst="rect">
            <a:avLst/>
          </a:prstGeom>
          <a:noFill/>
        </p:spPr>
        <p:txBody>
          <a:bodyPr wrap="square" rtlCol="0">
            <a:prstTxWarp prst="textWave4">
              <a:avLst/>
            </a:prstTxWarp>
            <a:spAutoFit/>
          </a:bodyPr>
          <a:lstStyle/>
          <a:p>
            <a:pPr algn="ctr"/>
            <a:r>
              <a:rPr lang="en-US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CHÚC CÁC EM LUÔN</a:t>
            </a:r>
          </a:p>
          <a:p>
            <a:pPr algn="ctr"/>
            <a:r>
              <a:rPr lang="en-US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VUI-KHỎE-CHĂM NGOAN-HỌC TỐT</a:t>
            </a:r>
          </a:p>
        </p:txBody>
      </p:sp>
    </p:spTree>
    <p:extLst>
      <p:ext uri="{BB962C8B-B14F-4D97-AF65-F5344CB8AC3E}">
        <p14:creationId xmlns:p14="http://schemas.microsoft.com/office/powerpoint/2010/main" val="1254512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90600" y="1471247"/>
            <a:ext cx="6629400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solidFill>
                  <a:srgbClr val="1104BC"/>
                </a:solidFill>
                <a:latin typeface="Times New Roman" pitchFamily="18" charset="0"/>
                <a:cs typeface="Times New Roman" pitchFamily="18" charset="0"/>
              </a:rPr>
              <a:t>Câu 1:</a:t>
            </a:r>
            <a:r>
              <a:rPr lang="en-US" sz="24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Vì sao trận bóng phải tạm dừng lần đầu ?</a:t>
            </a:r>
          </a:p>
        </p:txBody>
      </p:sp>
      <p:sp>
        <p:nvSpPr>
          <p:cNvPr id="12" name="Cloud 11"/>
          <p:cNvSpPr/>
          <p:nvPr/>
        </p:nvSpPr>
        <p:spPr>
          <a:xfrm>
            <a:off x="1371599" y="2221524"/>
            <a:ext cx="6066687" cy="2098430"/>
          </a:xfrm>
          <a:prstGeom prst="clou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Vì bạn Long mải đá bóng suýt tông phải xe gắn máy. May mà bác đi xe dừng lại kịp. Bác nổi nóng khiến cả bọn chạy tán loạn.</a:t>
            </a:r>
            <a:endParaRPr lang="en-US" sz="2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2" descr="D:\Hinh nen PowerPonit\heureux-mignon-petit-garcon-enfant-idee-lumineuse_97632-229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8613" y="3616568"/>
            <a:ext cx="1462089" cy="1594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ight Arrow 5">
            <a:hlinkClick r:id="rId4" action="ppaction://hlinksldjump"/>
          </p:cNvPr>
          <p:cNvSpPr/>
          <p:nvPr/>
        </p:nvSpPr>
        <p:spPr>
          <a:xfrm>
            <a:off x="8153400" y="5244084"/>
            <a:ext cx="659319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352800" y="228600"/>
            <a:ext cx="2133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Tập đọc</a:t>
            </a:r>
          </a:p>
          <a:p>
            <a:endParaRPr lang="en-US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0597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113694" y="1475510"/>
            <a:ext cx="6254260" cy="46166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b="1" dirty="0">
                <a:solidFill>
                  <a:srgbClr val="1104BC"/>
                </a:solidFill>
                <a:latin typeface="Times New Roman" pitchFamily="18" charset="0"/>
                <a:cs typeface="Times New Roman" pitchFamily="18" charset="0"/>
              </a:rPr>
              <a:t>Câu 2: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Câu chuyện muốn nói với em điều gì 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352800" y="228600"/>
            <a:ext cx="2133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Tập đọc</a:t>
            </a:r>
          </a:p>
          <a:p>
            <a:endParaRPr lang="en-US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Cloud 10"/>
          <p:cNvSpPr/>
          <p:nvPr/>
        </p:nvSpPr>
        <p:spPr>
          <a:xfrm>
            <a:off x="1524000" y="2133600"/>
            <a:ext cx="5791200" cy="2209800"/>
          </a:xfrm>
          <a:prstGeom prst="clou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 chuyện nhắc các em phải thực hiện đúng luật giao thông, không được chơi bóng dưới lòng đường vì như thế dễ gây ra tai nạn giao thông.</a:t>
            </a:r>
          </a:p>
        </p:txBody>
      </p:sp>
      <p:pic>
        <p:nvPicPr>
          <p:cNvPr id="12" name="Picture 2" descr="D:\Hinh nen PowerPonit\heureux-mignon-petit-garcon-enfant-idee-lumineuse_97632-229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5861" y="3407027"/>
            <a:ext cx="1447799" cy="1798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ight Arrow 7">
            <a:hlinkClick r:id="rId4" action="ppaction://hlinksldjump"/>
          </p:cNvPr>
          <p:cNvSpPr/>
          <p:nvPr/>
        </p:nvSpPr>
        <p:spPr>
          <a:xfrm>
            <a:off x="8153400" y="5244084"/>
            <a:ext cx="659319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552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862" y="5048181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SGK/59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và 60</a:t>
            </a:r>
          </a:p>
        </p:txBody>
      </p:sp>
      <p:pic>
        <p:nvPicPr>
          <p:cNvPr id="7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4292" y="11723"/>
            <a:ext cx="5668108" cy="3950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343400" y="2511699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Tập đọc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81400" y="2974701"/>
            <a:ext cx="2438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        (4)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Bận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E2089BE-C970-4DC0-9C5A-547A46728139}"/>
              </a:ext>
            </a:extLst>
          </p:cNvPr>
          <p:cNvSpPr txBox="1"/>
          <p:nvPr/>
        </p:nvSpPr>
        <p:spPr>
          <a:xfrm>
            <a:off x="2895600" y="1888921"/>
            <a:ext cx="510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20 – 10 - 2021</a:t>
            </a:r>
          </a:p>
        </p:txBody>
      </p:sp>
    </p:spTree>
    <p:extLst>
      <p:ext uri="{BB962C8B-B14F-4D97-AF65-F5344CB8AC3E}">
        <p14:creationId xmlns:p14="http://schemas.microsoft.com/office/powerpoint/2010/main" val="1586276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981200" y="1301262"/>
            <a:ext cx="2057400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Mục tiêu: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26474" y="2110149"/>
            <a:ext cx="6641126" cy="52322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1. Đọc đúng và đọc trôi chảy toàn bài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26474" y="2784229"/>
            <a:ext cx="6641126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2. Hiểu được nội dung, ý nghĩa bài tập đọc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20615" y="3440724"/>
            <a:ext cx="6646985" cy="5232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3. Học thuộc lòng bài thơ</a:t>
            </a:r>
          </a:p>
        </p:txBody>
      </p:sp>
    </p:spTree>
    <p:extLst>
      <p:ext uri="{BB962C8B-B14F-4D97-AF65-F5344CB8AC3E}">
        <p14:creationId xmlns:p14="http://schemas.microsoft.com/office/powerpoint/2010/main" val="2373363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6408" y="774192"/>
            <a:ext cx="251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Bận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5048" y="350520"/>
            <a:ext cx="1524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1104BC"/>
                </a:solidFill>
                <a:latin typeface="Times New Roman" pitchFamily="18" charset="0"/>
                <a:cs typeface="Times New Roman" pitchFamily="18" charset="0"/>
              </a:rPr>
              <a:t>Tập đọc</a:t>
            </a:r>
          </a:p>
          <a:p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316522" y="1676398"/>
            <a:ext cx="26670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Trời thu bận xanh</a:t>
            </a:r>
            <a:br>
              <a:rPr lang="en-US" sz="22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Sông Hồng bận chảy</a:t>
            </a:r>
            <a:br>
              <a:rPr lang="en-US" sz="22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Cái xe bận chạy</a:t>
            </a:r>
            <a:br>
              <a:rPr lang="en-US" sz="22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Lịch bận tính ngày</a:t>
            </a:r>
            <a:br>
              <a:rPr lang="en-US" sz="22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Con chim bận bay</a:t>
            </a:r>
            <a:br>
              <a:rPr lang="en-US" sz="22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Cái hoa bận đỏ</a:t>
            </a:r>
            <a:br>
              <a:rPr lang="en-US" sz="22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Cờ bận vẫy gió</a:t>
            </a:r>
            <a:br>
              <a:rPr lang="en-US" sz="22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Chữ bận thành thơ</a:t>
            </a:r>
            <a:br>
              <a:rPr lang="en-US" sz="22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Hạt bận vào mùa</a:t>
            </a:r>
            <a:br>
              <a:rPr lang="en-US" sz="22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Than bận làm lửa.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76200"/>
            <a:ext cx="26670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458304" y="2338752"/>
            <a:ext cx="25908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Cô bận cấy lúa</a:t>
            </a:r>
            <a:br>
              <a:rPr lang="en-US" sz="22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Chú bận đánh thù</a:t>
            </a:r>
            <a:br>
              <a:rPr lang="en-US" sz="22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Mẹ bận hát ru</a:t>
            </a:r>
            <a:br>
              <a:rPr lang="en-US" sz="22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Bà bận thổi nấu.</a:t>
            </a:r>
            <a:br>
              <a:rPr lang="en-US" sz="22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Còn con bận bú</a:t>
            </a:r>
            <a:br>
              <a:rPr lang="en-US" sz="22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Bận ngủ bận chơi</a:t>
            </a:r>
            <a:br>
              <a:rPr lang="en-US" sz="22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Bận tập khóc cười</a:t>
            </a:r>
            <a:br>
              <a:rPr lang="en-US" sz="22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Bận nhìn ánh sáng.</a:t>
            </a:r>
          </a:p>
        </p:txBody>
      </p:sp>
      <p:sp>
        <p:nvSpPr>
          <p:cNvPr id="3" name="Rectangle 2"/>
          <p:cNvSpPr/>
          <p:nvPr/>
        </p:nvSpPr>
        <p:spPr>
          <a:xfrm>
            <a:off x="6353903" y="2971798"/>
            <a:ext cx="25908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Mọi người đều bận</a:t>
            </a:r>
            <a:br>
              <a:rPr lang="en-US" sz="22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Nên đời rộn vui</a:t>
            </a:r>
          </a:p>
          <a:p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Con vừa ra đời</a:t>
            </a:r>
            <a:br>
              <a:rPr lang="en-US" sz="22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Biết chăng điều đó</a:t>
            </a:r>
            <a:br>
              <a:rPr lang="en-US" sz="22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Mà đem vui nhỏ</a:t>
            </a:r>
            <a:br>
              <a:rPr lang="en-US" sz="22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Góp vào đời chung.                                                    </a:t>
            </a:r>
          </a:p>
        </p:txBody>
      </p:sp>
      <p:pic>
        <p:nvPicPr>
          <p:cNvPr id="9" name="Picture 7" descr="ban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1200" y="304800"/>
            <a:ext cx="27432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7162800" y="5175739"/>
            <a:ext cx="1752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CHINH ĐƯỜNG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231CF8B-EB4B-4A40-9780-5A888A304FBD}"/>
              </a:ext>
            </a:extLst>
          </p:cNvPr>
          <p:cNvSpPr txBox="1"/>
          <p:nvPr/>
        </p:nvSpPr>
        <p:spPr>
          <a:xfrm>
            <a:off x="92259" y="1610380"/>
            <a:ext cx="4485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4E7A171-F2D2-42B0-8847-FB3CFF5E1693}"/>
              </a:ext>
            </a:extLst>
          </p:cNvPr>
          <p:cNvSpPr txBox="1"/>
          <p:nvPr/>
        </p:nvSpPr>
        <p:spPr>
          <a:xfrm>
            <a:off x="3234041" y="2329190"/>
            <a:ext cx="4485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902CC45-9C15-42C2-8456-FA1841ACE9F8}"/>
              </a:ext>
            </a:extLst>
          </p:cNvPr>
          <p:cNvSpPr txBox="1"/>
          <p:nvPr/>
        </p:nvSpPr>
        <p:spPr>
          <a:xfrm>
            <a:off x="6075360" y="2971798"/>
            <a:ext cx="4485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930630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extBox 6"/>
          <p:cNvSpPr txBox="1">
            <a:spLocks noChangeArrowheads="1"/>
          </p:cNvSpPr>
          <p:nvPr/>
        </p:nvSpPr>
        <p:spPr bwMode="auto">
          <a:xfrm>
            <a:off x="1085850" y="571500"/>
            <a:ext cx="6629400" cy="1176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5400" b="1">
                <a:solidFill>
                  <a:srgbClr val="FF0000"/>
                </a:solidFill>
                <a:latin typeface="UTM Avo"/>
              </a:rPr>
              <a:t>LUYỆN ĐỌC</a:t>
            </a:r>
          </a:p>
        </p:txBody>
      </p:sp>
      <p:pic>
        <p:nvPicPr>
          <p:cNvPr id="90115" name="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27"/>
          <a:stretch>
            <a:fillRect/>
          </a:stretch>
        </p:blipFill>
        <p:spPr bwMode="auto">
          <a:xfrm>
            <a:off x="447920" y="2162175"/>
            <a:ext cx="8248160" cy="3018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s 12"/>
          <p:cNvSpPr/>
          <p:nvPr/>
        </p:nvSpPr>
        <p:spPr>
          <a:xfrm>
            <a:off x="1714500" y="1850552"/>
            <a:ext cx="5829300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eaLnBrk="1" hangingPunct="1">
              <a:defRPr/>
            </a:pPr>
            <a:r>
              <a:rPr lang="en-US" altLang="zh-CN" sz="3600" b="1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- </a:t>
            </a:r>
            <a:r>
              <a:rPr lang="en-US" altLang="zh-CN" sz="3600" b="1" dirty="0" err="1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Đọc</a:t>
            </a:r>
            <a:r>
              <a:rPr lang="en-US" altLang="zh-CN" sz="3600" b="1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zh-CN" sz="3600" b="1" dirty="0" err="1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nối</a:t>
            </a:r>
            <a:r>
              <a:rPr lang="en-US" altLang="zh-CN" sz="3600" b="1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zh-CN" sz="3600" b="1" dirty="0" err="1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tiếp</a:t>
            </a:r>
            <a:r>
              <a:rPr lang="en-US" altLang="zh-CN" sz="3600" b="1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zh-CN" sz="3600" b="1" dirty="0" err="1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đoạn</a:t>
            </a:r>
            <a:r>
              <a:rPr lang="en-US" altLang="zh-CN" sz="3600" b="1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zh-CN" sz="3600" b="1" dirty="0" err="1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lần</a:t>
            </a:r>
            <a:r>
              <a:rPr lang="en-US" altLang="zh-CN" sz="3600" b="1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 1 </a:t>
            </a:r>
          </a:p>
        </p:txBody>
      </p:sp>
    </p:spTree>
    <p:extLst>
      <p:ext uri="{BB962C8B-B14F-4D97-AF65-F5344CB8AC3E}">
        <p14:creationId xmlns:p14="http://schemas.microsoft.com/office/powerpoint/2010/main" val="226556785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97408328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1929</TotalTime>
  <Words>1549</Words>
  <Application>Microsoft Office PowerPoint</Application>
  <PresentationFormat>Custom</PresentationFormat>
  <Paragraphs>187</Paragraphs>
  <Slides>30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Calibri</vt:lpstr>
      <vt:lpstr>Times New Roman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Lê Bích Mai</cp:lastModifiedBy>
  <cp:revision>472</cp:revision>
  <dcterms:created xsi:type="dcterms:W3CDTF">2021-09-15T01:29:39Z</dcterms:created>
  <dcterms:modified xsi:type="dcterms:W3CDTF">2021-10-19T21:38:53Z</dcterms:modified>
</cp:coreProperties>
</file>